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8" r:id="rId3"/>
    <p:sldId id="290" r:id="rId4"/>
    <p:sldId id="291" r:id="rId5"/>
    <p:sldId id="292" r:id="rId6"/>
    <p:sldId id="293" r:id="rId7"/>
    <p:sldId id="277" r:id="rId8"/>
    <p:sldId id="317" r:id="rId9"/>
    <p:sldId id="318" r:id="rId10"/>
    <p:sldId id="319" r:id="rId11"/>
    <p:sldId id="320" r:id="rId12"/>
    <p:sldId id="321" r:id="rId13"/>
    <p:sldId id="287" r:id="rId14"/>
    <p:sldId id="302" r:id="rId15"/>
    <p:sldId id="311" r:id="rId16"/>
    <p:sldId id="312" r:id="rId17"/>
    <p:sldId id="313" r:id="rId18"/>
    <p:sldId id="308" r:id="rId19"/>
    <p:sldId id="309" r:id="rId20"/>
    <p:sldId id="306" r:id="rId21"/>
    <p:sldId id="307" r:id="rId22"/>
    <p:sldId id="310" r:id="rId23"/>
    <p:sldId id="314" r:id="rId24"/>
    <p:sldId id="286" r:id="rId25"/>
    <p:sldId id="296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5" autoAdjust="0"/>
    <p:restoredTop sz="58093" autoAdjust="0"/>
  </p:normalViewPr>
  <p:slideViewPr>
    <p:cSldViewPr snapToGrid="0" showGuides="1">
      <p:cViewPr varScale="1">
        <p:scale>
          <a:sx n="54" d="100"/>
          <a:sy n="54" d="100"/>
        </p:scale>
        <p:origin x="1454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Mohler" userId="83d47838e5d13d38" providerId="LiveId" clId="{1E48DE4E-631A-430C-AB3A-33424EC7439E}"/>
    <pc:docChg chg="custSel modSld">
      <pc:chgData name="Florian Mohler" userId="83d47838e5d13d38" providerId="LiveId" clId="{1E48DE4E-631A-430C-AB3A-33424EC7439E}" dt="2025-04-03T05:37:52.176" v="222" actId="20577"/>
      <pc:docMkLst>
        <pc:docMk/>
      </pc:docMkLst>
      <pc:sldChg chg="modNotesTx">
        <pc:chgData name="Florian Mohler" userId="83d47838e5d13d38" providerId="LiveId" clId="{1E48DE4E-631A-430C-AB3A-33424EC7439E}" dt="2025-04-02T21:04:14.531" v="17" actId="20577"/>
        <pc:sldMkLst>
          <pc:docMk/>
          <pc:sldMk cId="2395510418" sldId="277"/>
        </pc:sldMkLst>
      </pc:sldChg>
      <pc:sldChg chg="delSp modSp mod modNotesTx">
        <pc:chgData name="Florian Mohler" userId="83d47838e5d13d38" providerId="LiveId" clId="{1E48DE4E-631A-430C-AB3A-33424EC7439E}" dt="2025-04-03T05:37:52.176" v="222" actId="20577"/>
        <pc:sldMkLst>
          <pc:docMk/>
          <pc:sldMk cId="1047730536" sldId="286"/>
        </pc:sldMkLst>
        <pc:spChg chg="mod">
          <ac:chgData name="Florian Mohler" userId="83d47838e5d13d38" providerId="LiveId" clId="{1E48DE4E-631A-430C-AB3A-33424EC7439E}" dt="2025-04-02T21:26:38.373" v="145" actId="20577"/>
          <ac:spMkLst>
            <pc:docMk/>
            <pc:sldMk cId="1047730536" sldId="286"/>
            <ac:spMk id="7" creationId="{A4F8472A-260B-796A-4758-12DE2FDA20DE}"/>
          </ac:spMkLst>
        </pc:spChg>
        <pc:picChg chg="del">
          <ac:chgData name="Florian Mohler" userId="83d47838e5d13d38" providerId="LiveId" clId="{1E48DE4E-631A-430C-AB3A-33424EC7439E}" dt="2025-04-02T21:26:35.330" v="140" actId="478"/>
          <ac:picMkLst>
            <pc:docMk/>
            <pc:sldMk cId="1047730536" sldId="286"/>
            <ac:picMk id="11" creationId="{17A27499-B2EA-430E-69FC-0E9D02699F9A}"/>
          </ac:picMkLst>
        </pc:picChg>
      </pc:sldChg>
      <pc:sldChg chg="modNotesTx">
        <pc:chgData name="Florian Mohler" userId="83d47838e5d13d38" providerId="LiveId" clId="{1E48DE4E-631A-430C-AB3A-33424EC7439E}" dt="2025-04-03T05:36:41.684" v="211" actId="20577"/>
        <pc:sldMkLst>
          <pc:docMk/>
          <pc:sldMk cId="3266971601" sldId="306"/>
        </pc:sldMkLst>
      </pc:sldChg>
      <pc:sldChg chg="modNotesTx">
        <pc:chgData name="Florian Mohler" userId="83d47838e5d13d38" providerId="LiveId" clId="{1E48DE4E-631A-430C-AB3A-33424EC7439E}" dt="2025-04-03T05:37:05.830" v="218" actId="20577"/>
        <pc:sldMkLst>
          <pc:docMk/>
          <pc:sldMk cId="3671372570" sldId="310"/>
        </pc:sldMkLst>
      </pc:sldChg>
      <pc:sldChg chg="modNotesTx">
        <pc:chgData name="Florian Mohler" userId="83d47838e5d13d38" providerId="LiveId" clId="{1E48DE4E-631A-430C-AB3A-33424EC7439E}" dt="2025-04-03T05:36:10.811" v="209" actId="20577"/>
        <pc:sldMkLst>
          <pc:docMk/>
          <pc:sldMk cId="1652642226" sldId="311"/>
        </pc:sldMkLst>
      </pc:sldChg>
      <pc:sldChg chg="addSp delSp modSp mod">
        <pc:chgData name="Florian Mohler" userId="83d47838e5d13d38" providerId="LiveId" clId="{1E48DE4E-631A-430C-AB3A-33424EC7439E}" dt="2025-04-02T21:27:56.504" v="152" actId="478"/>
        <pc:sldMkLst>
          <pc:docMk/>
          <pc:sldMk cId="3061707495" sldId="314"/>
        </pc:sldMkLst>
        <pc:spChg chg="add del mod">
          <ac:chgData name="Florian Mohler" userId="83d47838e5d13d38" providerId="LiveId" clId="{1E48DE4E-631A-430C-AB3A-33424EC7439E}" dt="2025-04-02T21:27:56.504" v="152" actId="478"/>
          <ac:spMkLst>
            <pc:docMk/>
            <pc:sldMk cId="3061707495" sldId="314"/>
            <ac:spMk id="6" creationId="{75CCEA6F-7DCE-346E-F72D-BF44ED0D1577}"/>
          </ac:spMkLst>
        </pc:spChg>
      </pc:sldChg>
      <pc:sldChg chg="modNotesTx">
        <pc:chgData name="Florian Mohler" userId="83d47838e5d13d38" providerId="LiveId" clId="{1E48DE4E-631A-430C-AB3A-33424EC7439E}" dt="2025-04-02T21:06:11.862" v="24" actId="20577"/>
        <pc:sldMkLst>
          <pc:docMk/>
          <pc:sldMk cId="1723579084" sldId="317"/>
        </pc:sldMkLst>
      </pc:sldChg>
      <pc:sldChg chg="modNotesTx">
        <pc:chgData name="Florian Mohler" userId="83d47838e5d13d38" providerId="LiveId" clId="{1E48DE4E-631A-430C-AB3A-33424EC7439E}" dt="2025-04-03T05:34:13.177" v="205" actId="20577"/>
        <pc:sldMkLst>
          <pc:docMk/>
          <pc:sldMk cId="4209524377" sldId="320"/>
        </pc:sldMkLst>
      </pc:sldChg>
      <pc:sldChg chg="modNotesTx">
        <pc:chgData name="Florian Mohler" userId="83d47838e5d13d38" providerId="LiveId" clId="{1E48DE4E-631A-430C-AB3A-33424EC7439E}" dt="2025-04-03T05:35:06.483" v="206" actId="20577"/>
        <pc:sldMkLst>
          <pc:docMk/>
          <pc:sldMk cId="1906632417" sldId="32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Design and</a:t>
          </a:r>
          <a:br>
            <a:rPr lang="en-US" sz="1100" i="0" dirty="0"/>
          </a:br>
          <a:r>
            <a:rPr lang="en-US" sz="1100" i="0" dirty="0"/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2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</dgm:ptLst>
  <dgm:cxnLst>
    <dgm:cxn modelId="{41A40C56-0C61-4873-A6B3-5B53D517E36C}" type="presOf" srcId="{68C48B32-1904-4A99-9D62-D3F4C630379E}" destId="{D483A3EC-13DB-413D-8B2E-315B32863619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>
        <a:xfrm>
          <a:off x="8277364" y="0"/>
          <a:ext cx="2586262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>
        <a:xfrm>
          <a:off x="8277364" y="0"/>
          <a:ext cx="2586262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Design and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>
        <a:xfrm>
          <a:off x="3477262" y="0"/>
          <a:ext cx="2172460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Site Survey</a:t>
          </a: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8674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319370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7668067" y="0"/>
          <a:ext cx="3193702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srgbClr val="485A2C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8674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485A2C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 custLinFactNeighborY="3420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>
        <a:xfrm>
          <a:off x="5113106" y="0"/>
          <a:ext cx="319370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Design and</a:t>
          </a:r>
          <a:br>
            <a:rPr lang="en-US" sz="1100" i="0" dirty="0"/>
          </a:br>
          <a:r>
            <a:rPr lang="en-US" sz="1100" i="0" dirty="0"/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Design and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>
        <a:xfrm>
          <a:off x="3477262" y="0"/>
          <a:ext cx="2172460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Design and</a:t>
          </a:r>
          <a:br>
            <a:rPr lang="en-US" sz="1100" i="0" dirty="0"/>
          </a:br>
          <a:r>
            <a:rPr lang="en-US" sz="1100" i="0" dirty="0"/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Design and</a:t>
          </a:r>
          <a:br>
            <a:rPr lang="en-US" sz="1100" i="0" kern="1200" dirty="0"/>
          </a:br>
          <a:r>
            <a:rPr lang="en-US" sz="1100" i="0" kern="1200" dirty="0"/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Design and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Site Survey</a:t>
          </a: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srgbClr val="485A2C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rgbClr val="485A2C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Design and</a:t>
          </a:r>
          <a:br>
            <a:rPr lang="en-US" sz="1100" i="0" kern="1200" dirty="0"/>
          </a:br>
          <a:r>
            <a:rPr lang="en-US" sz="1100" i="0" kern="1200" dirty="0"/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Design and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Design and</a:t>
          </a:r>
          <a:br>
            <a:rPr lang="en-US" sz="1100" i="0" kern="1200" dirty="0"/>
          </a:br>
          <a:r>
            <a:rPr lang="en-US" sz="1100" i="0" kern="1200" dirty="0"/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03.04.2025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03.04.2025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Hi everyone, </a:t>
            </a:r>
            <a:r>
              <a:rPr lang="en-US" sz="4000" u="none" dirty="0"/>
              <a:t>welcome t</a:t>
            </a:r>
            <a:r>
              <a:rPr lang="en-US" sz="4000" dirty="0"/>
              <a:t>o my midterm presentation on automating Scan-to-BIM for telecom site planning.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project is a collaboration with Axians, one of the leading ICT companies in Switzerland.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4000" dirty="0"/>
            </a:br>
            <a:r>
              <a:rPr lang="en-US" sz="4000" u="none" dirty="0"/>
              <a:t>I worked there for several years before I have started my studies in Geomatics.</a:t>
            </a:r>
            <a:endParaRPr lang="de-CH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007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the execution, a site remains in operation for many years. During that time, there are often technical upgrades, and keeping the CAD drawings up to date is time-consuming.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In conclusion we can say, that there is a need for more efficient methods.</a:t>
            </a:r>
          </a:p>
          <a:p>
            <a:endParaRPr lang="en-US" dirty="0"/>
          </a:p>
          <a:p>
            <a:r>
              <a:rPr lang="en-US" dirty="0"/>
              <a:t>A promising solution could be a model-based approach.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747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CAD, the workflow is quite similar to drawing on paper.</a:t>
            </a:r>
          </a:p>
          <a:p>
            <a:r>
              <a:rPr lang="en-US" dirty="0"/>
              <a:t>It’s a collection of geometric primitives, like lines. </a:t>
            </a:r>
          </a:p>
          <a:p>
            <a:r>
              <a:rPr lang="en-US" dirty="0"/>
              <a:t>And these lines don’t know what they represent in reality - they’re so-called “dumb lines”.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 the other hand, BIM goes a step further and adds semantics to the geometry. </a:t>
            </a:r>
            <a:br>
              <a:rPr lang="en-US" dirty="0"/>
            </a:br>
            <a:r>
              <a:rPr lang="en-US" dirty="0"/>
              <a:t>The entities are no longer just simple lines - they’re complete building elements like walls.</a:t>
            </a:r>
          </a:p>
          <a:p>
            <a:r>
              <a:rPr lang="en-US" dirty="0"/>
              <a:t>And once you have your model, you can automatically generate plans from it.</a:t>
            </a:r>
          </a:p>
          <a:p>
            <a:r>
              <a:rPr lang="en-US" dirty="0"/>
              <a:t>So, you can go from BIM to CAD but the other way around it’s a bit more difficult.</a:t>
            </a: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416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they use BIM already for the execution planning.</a:t>
            </a:r>
            <a:br>
              <a:rPr lang="en-US" dirty="0"/>
            </a:br>
            <a:r>
              <a:rPr lang="en-US" dirty="0"/>
              <a:t>And for their modelers, it would be much easier if they have access to a building model.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So, they are currently looking for a solution, that converts a physical object into a BIM model. This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is called Scan-to-BIM. </a:t>
            </a:r>
            <a:r>
              <a:rPr lang="en-US" b="0" dirty="0"/>
              <a:t>It’s already well researched, but so far, no automated solution has been found. Developing such a tool is the goal of my work.</a:t>
            </a:r>
            <a:endParaRPr lang="de-CH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444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research lies at the intersection of </a:t>
            </a:r>
            <a:r>
              <a:rPr lang="en-US" b="1" dirty="0"/>
              <a:t>geomatics</a:t>
            </a:r>
            <a:r>
              <a:rPr lang="en-US" dirty="0"/>
              <a:t>, </a:t>
            </a:r>
            <a:r>
              <a:rPr lang="en-US" b="1" dirty="0"/>
              <a:t>construction</a:t>
            </a:r>
            <a:r>
              <a:rPr lang="en-US" dirty="0"/>
              <a:t>, and </a:t>
            </a:r>
            <a:r>
              <a:rPr lang="en-US" b="1" dirty="0"/>
              <a:t>telecommunications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And it uses methods from geomatics and constructions to automize site planning.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9163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As a methodology, I’m using a framework called </a:t>
            </a:r>
            <a:r>
              <a:rPr lang="en-US" b="1" dirty="0">
                <a:highlight>
                  <a:srgbClr val="FFFF00"/>
                </a:highlight>
              </a:rPr>
              <a:t>Design Science Research Methodology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  <a:p>
            <a:br>
              <a:rPr lang="en-US" dirty="0"/>
            </a:br>
            <a:r>
              <a:rPr lang="en-US" dirty="0"/>
              <a:t>It consists of six concrete steps that guide the development of an artefact.</a:t>
            </a:r>
          </a:p>
          <a:p>
            <a:endParaRPr lang="en-US" dirty="0"/>
          </a:p>
          <a:p>
            <a:r>
              <a:rPr lang="en-US" dirty="0"/>
              <a:t>At the beginning of the project, I used a BIM tool called </a:t>
            </a:r>
            <a:r>
              <a:rPr lang="en-US" b="1" dirty="0"/>
              <a:t>Exchange Information Requirements</a:t>
            </a:r>
            <a:r>
              <a:rPr lang="en-US" dirty="0"/>
              <a:t> to specify the project with the employer.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-&gt; </a:t>
            </a:r>
            <a:r>
              <a:rPr lang="en-US" dirty="0" err="1"/>
              <a:t>Pflichten</a:t>
            </a:r>
            <a:r>
              <a:rPr lang="en-US" dirty="0"/>
              <a:t>- und </a:t>
            </a:r>
            <a:r>
              <a:rPr lang="en-US" dirty="0" err="1"/>
              <a:t>Lastenheft</a:t>
            </a:r>
            <a:endParaRPr lang="en-US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6653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Currently, I’m developing two artefacts: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A </a:t>
            </a:r>
            <a:r>
              <a:rPr lang="en-US" b="1" dirty="0"/>
              <a:t>Scan-to-BIM framework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Its </a:t>
            </a:r>
            <a:r>
              <a:rPr lang="en-US" b="1" dirty="0"/>
              <a:t>implementation</a:t>
            </a:r>
          </a:p>
          <a:p>
            <a:pPr>
              <a:buFont typeface="+mj-lt"/>
              <a:buNone/>
            </a:pPr>
            <a:endParaRPr lang="en-US" dirty="0"/>
          </a:p>
          <a:p>
            <a:r>
              <a:rPr lang="en-US" dirty="0"/>
              <a:t>The framework is based on a literature analysis. And the implementation is mainly done in </a:t>
            </a:r>
            <a:r>
              <a:rPr lang="en-US" b="1" dirty="0"/>
              <a:t>Python</a:t>
            </a:r>
            <a:r>
              <a:rPr lang="en-US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065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I will apply the artefacts to a real-world case study - </a:t>
            </a:r>
            <a:r>
              <a:rPr lang="en-US" b="1" dirty="0"/>
              <a:t>this building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7281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end, I will evaluate the case study and aim to translate the practical insights into scientific knowledge.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But, I don’t know yet how I </a:t>
            </a:r>
            <a:r>
              <a:rPr lang="en-US" dirty="0" err="1"/>
              <a:t>wanna</a:t>
            </a:r>
            <a:r>
              <a:rPr lang="en-US" dirty="0"/>
              <a:t> do this.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4815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framework starts with a point cloud that is generated with photogrammetry from a drone.</a:t>
            </a:r>
          </a:p>
          <a:p>
            <a:endParaRPr lang="en-US" dirty="0"/>
          </a:p>
          <a:p>
            <a:r>
              <a:rPr lang="en-US" dirty="0"/>
              <a:t>I will get this data, so I don’t have to design the reality capture.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5386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I use two methods to prepare the data for further computations.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+mj-lt"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I remove outlier with a statistical outlier removal</a:t>
            </a:r>
          </a:p>
          <a:p>
            <a:pPr>
              <a:buFont typeface="+mj-lt"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computes </a:t>
            </a:r>
            <a:r>
              <a:rPr lang="en-US" dirty="0"/>
              <a:t>the average distance from each point to its </a:t>
            </a:r>
            <a:r>
              <a:rPr lang="en-US" i="1" dirty="0"/>
              <a:t>k</a:t>
            </a:r>
            <a:r>
              <a:rPr lang="en-US" dirty="0"/>
              <a:t> nearest neighbors.</a:t>
            </a:r>
            <a:br>
              <a:rPr lang="en-US" dirty="0"/>
            </a:br>
            <a:r>
              <a:rPr lang="en-US" dirty="0"/>
              <a:t>If that distance is more than 3 standard deviations above the global average, the point will be removed.</a:t>
            </a:r>
          </a:p>
          <a:p>
            <a:pPr>
              <a:buFont typeface="+mj-lt"/>
              <a:buNone/>
            </a:pPr>
            <a:endParaRPr lang="en-US" dirty="0"/>
          </a:p>
          <a:p>
            <a:pPr>
              <a:buFont typeface="+mj-lt"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I do a voxel grid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downsampling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It creates a voxel grid and retains only one representative point per voxel.</a:t>
            </a:r>
            <a:endParaRPr lang="de-CH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998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numbers from Ericsson have shown that global mobile data traffic is still growing rapidly.</a:t>
            </a:r>
            <a:br>
              <a:rPr lang="en-US" dirty="0"/>
            </a:b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9568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I use a surface reconstruction tool called </a:t>
            </a:r>
            <a:r>
              <a:rPr lang="en-US" b="1" dirty="0" err="1"/>
              <a:t>PolyFit</a:t>
            </a:r>
            <a:r>
              <a:rPr lang="en-US" b="1" dirty="0"/>
              <a:t>. </a:t>
            </a:r>
          </a:p>
          <a:p>
            <a:r>
              <a:rPr lang="en-US" dirty="0"/>
              <a:t>It provides the </a:t>
            </a:r>
            <a:r>
              <a:rPr lang="en-US" b="1" dirty="0"/>
              <a:t>geometry</a:t>
            </a:r>
            <a:r>
              <a:rPr lang="en-US" dirty="0"/>
              <a:t> for the later BIM model.</a:t>
            </a:r>
          </a:p>
          <a:p>
            <a:endParaRPr lang="en-US" dirty="0"/>
          </a:p>
          <a:p>
            <a:r>
              <a:rPr lang="en-US" dirty="0"/>
              <a:t>First, </a:t>
            </a:r>
            <a:r>
              <a:rPr lang="en-US" dirty="0" err="1"/>
              <a:t>PolyFit</a:t>
            </a:r>
            <a:r>
              <a:rPr lang="en-US" dirty="0"/>
              <a:t> uses the </a:t>
            </a:r>
            <a:r>
              <a:rPr lang="en-US" b="1" dirty="0"/>
              <a:t>RANSAC algorithm</a:t>
            </a:r>
            <a:r>
              <a:rPr lang="en-US" dirty="0"/>
              <a:t> to detect planar faces.</a:t>
            </a:r>
            <a:br>
              <a:rPr lang="en-US" dirty="0"/>
            </a:br>
            <a:r>
              <a:rPr lang="en-US" dirty="0"/>
              <a:t>After that, it finds the optimal faces with </a:t>
            </a:r>
            <a:r>
              <a:rPr lang="en-US" b="1" dirty="0"/>
              <a:t>integer linear programming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objective function</a:t>
            </a:r>
            <a:r>
              <a:rPr lang="en-US" dirty="0"/>
              <a:t> includes three energy terms.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with the lambda weights the output model can be controlled.</a:t>
            </a:r>
          </a:p>
          <a:p>
            <a:br>
              <a:rPr lang="en-US" dirty="0"/>
            </a:br>
            <a:r>
              <a:rPr lang="en-US" dirty="0"/>
              <a:t>And this constraints ensures that the final result is a </a:t>
            </a:r>
            <a:r>
              <a:rPr lang="en-US" b="1" dirty="0"/>
              <a:t>watertight model - </a:t>
            </a:r>
            <a:r>
              <a:rPr lang="en-US" dirty="0"/>
              <a:t>so there are no holes. It makes the model quite robust.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5229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After that, the objects still needs </a:t>
            </a:r>
            <a:r>
              <a:rPr lang="en-US" b="1" dirty="0"/>
              <a:t>semantics.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0" indent="0">
              <a:buFont typeface="+mj-lt"/>
              <a:buNone/>
            </a:pPr>
            <a:r>
              <a:rPr lang="en-US" dirty="0"/>
              <a:t>1. For that, I compute the </a:t>
            </a:r>
            <a:r>
              <a:rPr lang="en-US" b="1" dirty="0"/>
              <a:t>normal vector</a:t>
            </a:r>
            <a:r>
              <a:rPr lang="en-US" dirty="0"/>
              <a:t> of each face. 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2. Then, I use the vectors as a rule-based classification metric. 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I do it that way because I don’t have training data for a supervised machine learning approach.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So, at the end I have the geometry and semantic for each face.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082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step is the modeling. It’s still quite open.</a:t>
            </a:r>
          </a:p>
          <a:p>
            <a:br>
              <a:rPr lang="en-US" dirty="0"/>
            </a:br>
            <a:r>
              <a:rPr lang="en-US" dirty="0"/>
              <a:t>My goal is to create the </a:t>
            </a:r>
            <a:r>
              <a:rPr lang="en-US" b="1" dirty="0"/>
              <a:t>building elements</a:t>
            </a:r>
            <a:r>
              <a:rPr lang="en-US" dirty="0"/>
              <a:t> in Python and then export them to </a:t>
            </a:r>
            <a:r>
              <a:rPr lang="en-US" b="1" dirty="0"/>
              <a:t>Revit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Maybe I will work with Dinamo. But so far, I don’t know either of them.</a:t>
            </a:r>
          </a:p>
          <a:p>
            <a:endParaRPr lang="en-US" dirty="0"/>
          </a:p>
          <a:p>
            <a:r>
              <a:rPr lang="en-US" dirty="0"/>
              <a:t>The final product should then be a </a:t>
            </a:r>
            <a:r>
              <a:rPr lang="en-US" b="1" dirty="0"/>
              <a:t>building permit drawing</a:t>
            </a:r>
            <a:r>
              <a:rPr lang="en-US" dirty="0"/>
              <a:t> that meets the requirements of the </a:t>
            </a:r>
            <a:r>
              <a:rPr lang="en-US" b="1" dirty="0"/>
              <a:t>Zurich building authority</a:t>
            </a:r>
            <a:r>
              <a:rPr lang="en-US" dirty="0"/>
              <a:t>. That is our defined DoD.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7254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provides an overview of my </a:t>
            </a:r>
            <a:r>
              <a:rPr lang="en-US" b="1" dirty="0"/>
              <a:t>current status</a:t>
            </a:r>
            <a:r>
              <a:rPr lang="en-US" dirty="0"/>
              <a:t> and my </a:t>
            </a:r>
            <a:r>
              <a:rPr lang="en-US" b="1" dirty="0"/>
              <a:t>key challenges</a:t>
            </a:r>
            <a:r>
              <a:rPr lang="en-US" dirty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9479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Thank you for your attention, and feel free to </a:t>
            </a:r>
            <a:r>
              <a:rPr lang="en-US" b="0"/>
              <a:t>ask questions </a:t>
            </a:r>
            <a:r>
              <a:rPr lang="en-US" b="0" dirty="0"/>
              <a:t>now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195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Thank you very much!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64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Because of that trend, a new </a:t>
            </a:r>
            <a:r>
              <a:rPr lang="de-CH" dirty="0"/>
              <a:t>mobile network </a:t>
            </a:r>
            <a:r>
              <a:rPr lang="de-CH" dirty="0" err="1"/>
              <a:t>generation</a:t>
            </a:r>
            <a:r>
              <a:rPr lang="de-CH" dirty="0"/>
              <a:t> </a:t>
            </a:r>
            <a:r>
              <a:rPr lang="en-US" dirty="0"/>
              <a:t>is introduced roughly every 10 years.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Currently, 4G and 5G are the most relevant technologies. 2G was phased out several years ago, and Swisscom will shut down 3G at the end of this year.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increase the data throughput, a newer technology often uses a higher frequency band.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711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But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shorter wavelengths have a reduced signal range. That’s why a denser network is needed.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760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Currently, there are around 15,000 macro cells in Switzerland, and several thousand more will be required for full 5G coverage.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So, there is a high demand of efficient solutions to plan sites.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168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site consists of </a:t>
            </a:r>
            <a:r>
              <a:rPr lang="de-CH" dirty="0" err="1"/>
              <a:t>steel</a:t>
            </a:r>
            <a:r>
              <a:rPr lang="de-CH" dirty="0"/>
              <a:t> </a:t>
            </a:r>
            <a:r>
              <a:rPr lang="de-CH" dirty="0" err="1"/>
              <a:t>structures</a:t>
            </a:r>
            <a:r>
              <a:rPr lang="en-US" dirty="0"/>
              <a:t> and electronic equipment. If these components are installed on a roof, it’s called a </a:t>
            </a:r>
            <a:r>
              <a:rPr lang="en-US" b="1" dirty="0"/>
              <a:t>rooftop site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the antennas are mounted on tower it’s called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greenfield site.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the focus of this thesis is on </a:t>
            </a:r>
            <a:r>
              <a:rPr lang="en-US" dirty="0" err="1"/>
              <a:t>thoses</a:t>
            </a:r>
            <a:r>
              <a:rPr lang="en-US" dirty="0"/>
              <a:t> buildings - that’s why I’m here at IBI.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794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Then, let’s have a look at the current site planning workflow.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the provider has found a rentable location, a site survey is carried out.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This includes a lot of measurement.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example, a drone captures the environment within a roughly 500-meter radius. This data is mainly used for radiation simulations, but it can be used as a by-product for building reconstruction too.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102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that, they create the building permit drawing using 2D CAD.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need to draw views from the building façade.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they are lucky, they got paper building drawings, which they can scan and redraw.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sometimes, they have to draw the whole façade from scratch.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775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the building permit is approved, they begin with the execution planning.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There’s often a high component density. And working in 2D can become quite difficult.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308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F4714A6-D55A-AA4E-BA21-91AE23294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DCF4-1036-4FEC-B181-8453DFBF1905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5A05-E71A-4BBE-82FA-DB4150106AAA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08C5-2ABF-46F3-8064-B5125177C96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82B2-705A-4295-B395-A39438EE68CF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4B23-DD4C-462E-8060-83E6213BE401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CB0B-11E0-4D7A-BE23-111801FE6A1D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613702E7-DB10-2C45-9C37-45FE1E4FF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34FAA04-5A4B-074C-B123-D0C5BA956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FDE83B2-4B03-D14A-B0A0-7E6B3BE4F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073EE4C-0CA0-024C-AD89-4AA1FD50F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DCA-3B07-4F22-988F-B6409226375D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CH" dirty="0">
                <a:cs typeface="Arial" charset="0"/>
              </a:rPr>
              <a:t>Institute for </a:t>
            </a:r>
            <a:r>
              <a:rPr lang="de-CH" dirty="0" err="1">
                <a:cs typeface="Arial" charset="0"/>
              </a:rPr>
              <a:t>Construction</a:t>
            </a:r>
            <a:r>
              <a:rPr lang="de-CH" dirty="0">
                <a:cs typeface="Arial" charset="0"/>
              </a:rPr>
              <a:t> </a:t>
            </a:r>
            <a:r>
              <a:rPr lang="de-CH" dirty="0" err="1">
                <a:cs typeface="Arial" charset="0"/>
              </a:rPr>
              <a:t>and</a:t>
            </a:r>
            <a:r>
              <a:rPr lang="de-CH" dirty="0">
                <a:cs typeface="Arial" charset="0"/>
              </a:rPr>
              <a:t> Infrastructure Management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A05E-AA64-4BA1-9227-33793FE0C473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944F-1DD3-4771-8F48-CDE3457B6A23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AFD7E9-0518-4548-8666-C71A6000543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 dirty="0">
                <a:cs typeface="Arial" charset="0"/>
              </a:rPr>
              <a:t>Institute for </a:t>
            </a:r>
            <a:r>
              <a:rPr lang="de-CH" dirty="0" err="1">
                <a:cs typeface="Arial" charset="0"/>
              </a:rPr>
              <a:t>Construction</a:t>
            </a:r>
            <a:r>
              <a:rPr lang="de-CH" dirty="0">
                <a:cs typeface="Arial" charset="0"/>
              </a:rPr>
              <a:t> </a:t>
            </a:r>
            <a:r>
              <a:rPr lang="de-CH" dirty="0" err="1">
                <a:cs typeface="Arial" charset="0"/>
              </a:rPr>
              <a:t>and</a:t>
            </a:r>
            <a:r>
              <a:rPr lang="de-CH" dirty="0">
                <a:cs typeface="Arial" charset="0"/>
              </a:rPr>
              <a:t> Infrastructure Management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7C7B3997-9380-584B-955D-EA6EDD8DEE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976138" y="6371655"/>
            <a:ext cx="28733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6">
            <a:extLst>
              <a:ext uri="{FF2B5EF4-FFF2-40B4-BE49-F238E27FC236}">
                <a16:creationId xmlns:a16="http://schemas.microsoft.com/office/drawing/2014/main" id="{A1EEAA64-CCFB-9548-8DF6-3958AF2BF35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3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10" Type="http://schemas.openxmlformats.org/officeDocument/2006/relationships/image" Target="../media/image34.png"/><Relationship Id="rId4" Type="http://schemas.openxmlformats.org/officeDocument/2006/relationships/diagramData" Target="../diagrams/data14.xm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1.jp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7"/>
            <a:ext cx="6998208" cy="2907509"/>
          </a:xfrm>
        </p:spPr>
        <p:txBody>
          <a:bodyPr/>
          <a:lstStyle/>
          <a:p>
            <a:r>
              <a:rPr lang="de-DE" dirty="0" err="1"/>
              <a:t>Automating</a:t>
            </a:r>
            <a:r>
              <a:rPr lang="de-DE" dirty="0"/>
              <a:t> Scan-</a:t>
            </a:r>
            <a:r>
              <a:rPr lang="de-DE" dirty="0" err="1"/>
              <a:t>to</a:t>
            </a:r>
            <a:r>
              <a:rPr lang="de-DE" dirty="0"/>
              <a:t>-BIM </a:t>
            </a:r>
            <a:r>
              <a:rPr lang="de-DE" dirty="0" err="1"/>
              <a:t>for</a:t>
            </a:r>
            <a:r>
              <a:rPr lang="de-DE" dirty="0"/>
              <a:t> Telecom Site </a:t>
            </a:r>
            <a:r>
              <a:rPr lang="de-DE" dirty="0" err="1"/>
              <a:t>Planning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3860495"/>
            <a:ext cx="5616619" cy="1008000"/>
          </a:xfrm>
        </p:spPr>
        <p:txBody>
          <a:bodyPr/>
          <a:lstStyle/>
          <a:p>
            <a:r>
              <a:rPr lang="de-DE" b="1" dirty="0"/>
              <a:t>Jeffrey Leisi</a:t>
            </a:r>
          </a:p>
          <a:p>
            <a:r>
              <a:rPr lang="en-US" dirty="0"/>
              <a:t>Midterm Presentation</a:t>
            </a:r>
          </a:p>
          <a:p>
            <a:r>
              <a:rPr lang="en-US" dirty="0"/>
              <a:t>Bachelor’s Thesis</a:t>
            </a:r>
          </a:p>
          <a:p>
            <a:r>
              <a:rPr lang="de-DE" dirty="0"/>
              <a:t>03.04.2025 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82366" y="586000"/>
            <a:ext cx="3414083" cy="212912"/>
          </a:xfrm>
          <a:noFill/>
        </p:spPr>
        <p:txBody>
          <a:bodyPr/>
          <a:lstStyle/>
          <a:p>
            <a:r>
              <a:rPr lang="is-IS" dirty="0"/>
              <a:t>Chair of Circular Engineering for Architecture 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C9822-A4EE-3647-ABD3-0A20A91BA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b="1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  <p:pic>
        <p:nvPicPr>
          <p:cNvPr id="16" name="Bildplatzhalter 15" descr="Ein Bild, das Schrift, Grafiken, Logo, Text enthält.&#10;&#10;KI-generierte Inhalte können fehlerhaft sein.">
            <a:extLst>
              <a:ext uri="{FF2B5EF4-FFF2-40B4-BE49-F238E27FC236}">
                <a16:creationId xmlns:a16="http://schemas.microsoft.com/office/drawing/2014/main" id="{1112AC1E-2D23-C392-F3A3-71987FBCAC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3" b="25903"/>
          <a:stretch>
            <a:fillRect/>
          </a:stretch>
        </p:blipFill>
        <p:spPr>
          <a:xfrm>
            <a:off x="2588873" y="396240"/>
            <a:ext cx="1840020" cy="262860"/>
          </a:xfrm>
        </p:spPr>
      </p:pic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59357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447361"/>
          </a:xfrm>
        </p:spPr>
        <p:txBody>
          <a:bodyPr/>
          <a:lstStyle/>
          <a:p>
            <a:r>
              <a:rPr lang="de-DE" b="0"/>
              <a:t>Problem Statement: Conventional Site 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60" y="1182004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eneriertes Bild">
            <a:extLst>
              <a:ext uri="{FF2B5EF4-FFF2-40B4-BE49-F238E27FC236}">
                <a16:creationId xmlns:a16="http://schemas.microsoft.com/office/drawing/2014/main" id="{AA61955E-C431-3276-BFC2-61D6933D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45" y="1189787"/>
            <a:ext cx="1055547" cy="158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Grafik 2050">
            <a:extLst>
              <a:ext uri="{FF2B5EF4-FFF2-40B4-BE49-F238E27FC236}">
                <a16:creationId xmlns:a16="http://schemas.microsoft.com/office/drawing/2014/main" id="{0B5A1E44-D5A8-A559-A637-3AE5D647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8421" y="1264217"/>
            <a:ext cx="1357361" cy="14659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308" y="1307139"/>
            <a:ext cx="1686207" cy="1328493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3241456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567912-12E4-9AA3-A124-FD7BDFFAB002}"/>
              </a:ext>
            </a:extLst>
          </p:cNvPr>
          <p:cNvCxnSpPr>
            <a:cxnSpLocks/>
          </p:cNvCxnSpPr>
          <p:nvPr/>
        </p:nvCxnSpPr>
        <p:spPr>
          <a:xfrm>
            <a:off x="5913972" y="2062775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3293684-A6BA-5C52-9F57-2BD3AB526F40}"/>
              </a:ext>
            </a:extLst>
          </p:cNvPr>
          <p:cNvCxnSpPr>
            <a:cxnSpLocks/>
          </p:cNvCxnSpPr>
          <p:nvPr/>
        </p:nvCxnSpPr>
        <p:spPr>
          <a:xfrm>
            <a:off x="8581651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43" name="Inhaltsplatzhalter 6">
            <a:extLst>
              <a:ext uri="{FF2B5EF4-FFF2-40B4-BE49-F238E27FC236}">
                <a16:creationId xmlns:a16="http://schemas.microsoft.com/office/drawing/2014/main" id="{0A394FBF-C534-69D6-2B1F-458D77BE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4"/>
            <a:ext cx="10651596" cy="331689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Execution: </a:t>
            </a:r>
            <a:r>
              <a:rPr lang="de-CH" dirty="0"/>
              <a:t>Construction </a:t>
            </a:r>
            <a:r>
              <a:rPr lang="en-US" dirty="0"/>
              <a:t>and maintenance of planning documents. </a:t>
            </a:r>
          </a:p>
          <a:p>
            <a:r>
              <a:rPr lang="en-US" dirty="0"/>
              <a:t>Sites are operated over many years.</a:t>
            </a:r>
          </a:p>
          <a:p>
            <a:r>
              <a:rPr lang="en-US" dirty="0"/>
              <a:t>Technical modifications must be manually updated in the drawings (</a:t>
            </a:r>
            <a:r>
              <a:rPr lang="de-CH" dirty="0" err="1"/>
              <a:t>often</a:t>
            </a:r>
            <a:r>
              <a:rPr lang="de-CH" dirty="0"/>
              <a:t> in multiple </a:t>
            </a:r>
            <a:r>
              <a:rPr lang="de-CH" dirty="0" err="1"/>
              <a:t>views</a:t>
            </a:r>
            <a:r>
              <a:rPr lang="de-CH" dirty="0"/>
              <a:t>)</a:t>
            </a:r>
          </a:p>
          <a:p>
            <a:pPr marL="0" indent="0">
              <a:buNone/>
            </a:pPr>
            <a:r>
              <a:rPr lang="de-CH" b="1" dirty="0" err="1">
                <a:solidFill>
                  <a:srgbClr val="C00000"/>
                </a:solidFill>
              </a:rPr>
              <a:t>Conclusion</a:t>
            </a:r>
            <a:endParaRPr lang="de-CH" b="1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High dependence on third parties (building drawings)</a:t>
            </a:r>
          </a:p>
          <a:p>
            <a:r>
              <a:rPr lang="en-US" dirty="0">
                <a:solidFill>
                  <a:srgbClr val="C00000"/>
                </a:solidFill>
              </a:rPr>
              <a:t>Labor-intensive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485A2C"/>
                </a:solidFill>
              </a:rPr>
              <a:t>Proposed</a:t>
            </a:r>
            <a:r>
              <a:rPr lang="de-DE" b="1" dirty="0">
                <a:solidFill>
                  <a:srgbClr val="485A2C"/>
                </a:solidFill>
              </a:rPr>
              <a:t> Solution</a:t>
            </a:r>
          </a:p>
          <a:p>
            <a:r>
              <a:rPr lang="de-CH" dirty="0">
                <a:solidFill>
                  <a:srgbClr val="485A2C"/>
                </a:solidFill>
              </a:rPr>
              <a:t>Model-</a:t>
            </a:r>
            <a:r>
              <a:rPr lang="de-CH" dirty="0" err="1">
                <a:solidFill>
                  <a:srgbClr val="485A2C"/>
                </a:solidFill>
              </a:rPr>
              <a:t>based</a:t>
            </a:r>
            <a:r>
              <a:rPr lang="de-CH" dirty="0">
                <a:solidFill>
                  <a:srgbClr val="485A2C"/>
                </a:solidFill>
              </a:rPr>
              <a:t> </a:t>
            </a:r>
            <a:r>
              <a:rPr lang="de-CH" dirty="0" err="1">
                <a:solidFill>
                  <a:srgbClr val="485A2C"/>
                </a:solidFill>
              </a:rPr>
              <a:t>site</a:t>
            </a:r>
            <a:r>
              <a:rPr lang="de-CH" dirty="0">
                <a:solidFill>
                  <a:srgbClr val="485A2C"/>
                </a:solidFill>
              </a:rPr>
              <a:t> </a:t>
            </a:r>
            <a:r>
              <a:rPr lang="de-CH" dirty="0" err="1">
                <a:solidFill>
                  <a:srgbClr val="485A2C"/>
                </a:solidFill>
              </a:rPr>
              <a:t>planning</a:t>
            </a:r>
            <a:endParaRPr lang="en-US" dirty="0">
              <a:solidFill>
                <a:srgbClr val="485A2C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F3EDB7E5-B7AD-AB4E-5800-592AC708C697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9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059394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/>
              <a:t>Proposed</a:t>
            </a:r>
            <a:r>
              <a:rPr lang="de-DE" b="0" dirty="0"/>
              <a:t> Solution: Model-</a:t>
            </a:r>
            <a:r>
              <a:rPr lang="de-DE" b="0" dirty="0" err="1"/>
              <a:t>Based</a:t>
            </a:r>
            <a:r>
              <a:rPr lang="de-DE" b="0" dirty="0"/>
              <a:t> Site </a:t>
            </a:r>
            <a:r>
              <a:rPr lang="de-DE" b="0" dirty="0" err="1"/>
              <a:t>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8" y="1177769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925" y="1177769"/>
            <a:ext cx="978165" cy="770656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2348222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38" name="Inhaltsplatzhalter 6">
            <a:extLst>
              <a:ext uri="{FF2B5EF4-FFF2-40B4-BE49-F238E27FC236}">
                <a16:creationId xmlns:a16="http://schemas.microsoft.com/office/drawing/2014/main" id="{3EB1CE87-A946-4CE5-85D9-9214B4EB1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988464"/>
            <a:ext cx="10651596" cy="33474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Building Information Modeling (BIM): </a:t>
            </a:r>
            <a:r>
              <a:rPr lang="en-US" dirty="0"/>
              <a:t>Planning Method that works with a smart 3D model.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de-CH" b="1" dirty="0" err="1"/>
              <a:t>Process</a:t>
            </a:r>
            <a:r>
              <a:rPr lang="en-US" b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Generate a model from point cloud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Automatically generate plans from the model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0FA7804-F0DF-5CED-D830-455871B7527B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Generiertes Bild">
            <a:extLst>
              <a:ext uri="{FF2B5EF4-FFF2-40B4-BE49-F238E27FC236}">
                <a16:creationId xmlns:a16="http://schemas.microsoft.com/office/drawing/2014/main" id="{1BBC094D-84AA-9B41-75A4-87B7122A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12" y="1177769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7345067-A50B-8B5F-8ACD-1684FD05E752}"/>
              </a:ext>
            </a:extLst>
          </p:cNvPr>
          <p:cNvCxnSpPr>
            <a:cxnSpLocks/>
          </p:cNvCxnSpPr>
          <p:nvPr/>
        </p:nvCxnSpPr>
        <p:spPr>
          <a:xfrm>
            <a:off x="4248989" y="1563097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42" name="Picture 2" descr="Generiertes Bild">
            <a:extLst>
              <a:ext uri="{FF2B5EF4-FFF2-40B4-BE49-F238E27FC236}">
                <a16:creationId xmlns:a16="http://schemas.microsoft.com/office/drawing/2014/main" id="{CE43EF48-F15F-E2E5-8175-4E8E188F9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9" t="5446" r="60854" b="17420"/>
          <a:stretch/>
        </p:blipFill>
        <p:spPr bwMode="auto">
          <a:xfrm>
            <a:off x="9027674" y="3368787"/>
            <a:ext cx="601133" cy="122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Generiertes Bild">
            <a:extLst>
              <a:ext uri="{FF2B5EF4-FFF2-40B4-BE49-F238E27FC236}">
                <a16:creationId xmlns:a16="http://schemas.microsoft.com/office/drawing/2014/main" id="{2D08E2B1-733F-63D4-74E2-245CF1A02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5" t="5294" r="6304" b="14635"/>
          <a:stretch/>
        </p:blipFill>
        <p:spPr bwMode="auto">
          <a:xfrm>
            <a:off x="10399562" y="3366891"/>
            <a:ext cx="8382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661D04D-63DE-5557-B3E3-FC9046A8357F}"/>
              </a:ext>
            </a:extLst>
          </p:cNvPr>
          <p:cNvSpPr txBox="1"/>
          <p:nvPr/>
        </p:nvSpPr>
        <p:spPr>
          <a:xfrm>
            <a:off x="8728618" y="4519448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geometry</a:t>
            </a:r>
            <a:endParaRPr lang="de-CH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085CBED-CDC3-73EE-5DED-E031B4F231CA}"/>
              </a:ext>
            </a:extLst>
          </p:cNvPr>
          <p:cNvSpPr txBox="1"/>
          <p:nvPr/>
        </p:nvSpPr>
        <p:spPr>
          <a:xfrm>
            <a:off x="10173542" y="4506911"/>
            <a:ext cx="265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geometry</a:t>
            </a:r>
            <a:r>
              <a:rPr lang="de-CH" dirty="0"/>
              <a:t> +</a:t>
            </a:r>
          </a:p>
          <a:p>
            <a:r>
              <a:rPr lang="de-CH" dirty="0" err="1"/>
              <a:t>information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52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631355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377876"/>
          </a:xfrm>
        </p:spPr>
        <p:txBody>
          <a:bodyPr/>
          <a:lstStyle/>
          <a:p>
            <a:r>
              <a:rPr lang="de-DE" b="0"/>
              <a:t>Proposed Solution: Model-Based Site 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8" y="1177769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925" y="1177769"/>
            <a:ext cx="978165" cy="770656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2348222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38" name="Inhaltsplatzhalter 6">
            <a:extLst>
              <a:ext uri="{FF2B5EF4-FFF2-40B4-BE49-F238E27FC236}">
                <a16:creationId xmlns:a16="http://schemas.microsoft.com/office/drawing/2014/main" id="{3EB1CE87-A946-4CE5-85D9-9214B4EB1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4"/>
            <a:ext cx="12206107" cy="32895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Process:</a:t>
            </a:r>
          </a:p>
          <a:p>
            <a:r>
              <a:rPr lang="en-US" dirty="0"/>
              <a:t>Technical design is already done using BIM</a:t>
            </a:r>
          </a:p>
          <a:p>
            <a:r>
              <a:rPr lang="en-US" dirty="0"/>
              <a:t>The process would be simplified if a building model were available</a:t>
            </a:r>
          </a:p>
          <a:p>
            <a:pPr marL="0" indent="0">
              <a:buNone/>
            </a:pPr>
            <a:r>
              <a:rPr lang="en-US" b="1" dirty="0"/>
              <a:t>Scan-to-BIM: </a:t>
            </a:r>
            <a:r>
              <a:rPr lang="en-US" dirty="0"/>
              <a:t>Converts building point cloud into BIM model</a:t>
            </a:r>
          </a:p>
          <a:p>
            <a:pPr marL="0" indent="0">
              <a:buNone/>
            </a:pPr>
            <a:r>
              <a:rPr lang="de-CH" b="1" dirty="0" err="1">
                <a:solidFill>
                  <a:srgbClr val="C00000"/>
                </a:solidFill>
              </a:rPr>
              <a:t>Conclusion</a:t>
            </a:r>
            <a:endParaRPr lang="de-CH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BIM has proven effective in the execution phase</a:t>
            </a:r>
          </a:p>
          <a:p>
            <a:r>
              <a:rPr lang="en-US" b="1" dirty="0">
                <a:solidFill>
                  <a:srgbClr val="C00000"/>
                </a:solidFill>
              </a:rPr>
              <a:t>No efficient solution for Scan-to-BIM has been found yet</a:t>
            </a:r>
          </a:p>
          <a:p>
            <a:r>
              <a:rPr lang="en-US" b="1" dirty="0">
                <a:solidFill>
                  <a:srgbClr val="C00000"/>
                </a:solidFill>
              </a:rPr>
              <a:t>The logical next step is the development of a Scan-to-BIM method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0FA7804-F0DF-5CED-D830-455871B7527B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Generiertes Bild">
            <a:extLst>
              <a:ext uri="{FF2B5EF4-FFF2-40B4-BE49-F238E27FC236}">
                <a16:creationId xmlns:a16="http://schemas.microsoft.com/office/drawing/2014/main" id="{1BBC094D-84AA-9B41-75A4-87B7122A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12" y="1177769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7345067-A50B-8B5F-8ACD-1684FD05E752}"/>
              </a:ext>
            </a:extLst>
          </p:cNvPr>
          <p:cNvCxnSpPr>
            <a:cxnSpLocks/>
          </p:cNvCxnSpPr>
          <p:nvPr/>
        </p:nvCxnSpPr>
        <p:spPr>
          <a:xfrm>
            <a:off x="4248989" y="1563097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897AE3BF-9D2E-8EAD-D9E8-B03BD10FD0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8852" y="1177769"/>
            <a:ext cx="1210477" cy="1569363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B93CF7-F33E-DDDD-8389-3E9E0FE109C5}"/>
              </a:ext>
            </a:extLst>
          </p:cNvPr>
          <p:cNvCxnSpPr>
            <a:cxnSpLocks/>
          </p:cNvCxnSpPr>
          <p:nvPr/>
        </p:nvCxnSpPr>
        <p:spPr>
          <a:xfrm>
            <a:off x="4248989" y="2291231"/>
            <a:ext cx="19153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E211785F-BC94-08FC-9DCB-43C32708F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7633" y="1164196"/>
            <a:ext cx="881901" cy="952447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C0C6C5E-7BFE-CF31-39C5-6A668C281857}"/>
              </a:ext>
            </a:extLst>
          </p:cNvPr>
          <p:cNvCxnSpPr>
            <a:cxnSpLocks/>
          </p:cNvCxnSpPr>
          <p:nvPr/>
        </p:nvCxnSpPr>
        <p:spPr>
          <a:xfrm>
            <a:off x="9008533" y="1563097"/>
            <a:ext cx="41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12" descr="Generiertes Bild">
            <a:extLst>
              <a:ext uri="{FF2B5EF4-FFF2-40B4-BE49-F238E27FC236}">
                <a16:creationId xmlns:a16="http://schemas.microsoft.com/office/drawing/2014/main" id="{38356A88-D995-346A-C8B5-74AF6DF1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839" y="1189902"/>
            <a:ext cx="656747" cy="98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E4EA1FD-D3BB-AB51-9861-79D84E03502C}"/>
              </a:ext>
            </a:extLst>
          </p:cNvPr>
          <p:cNvCxnSpPr>
            <a:cxnSpLocks/>
          </p:cNvCxnSpPr>
          <p:nvPr/>
        </p:nvCxnSpPr>
        <p:spPr>
          <a:xfrm>
            <a:off x="7508656" y="2291231"/>
            <a:ext cx="40525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3AD8906-FE14-2BD3-B2E0-7CCE13EFEAAF}"/>
              </a:ext>
            </a:extLst>
          </p:cNvPr>
          <p:cNvCxnSpPr>
            <a:cxnSpLocks/>
          </p:cNvCxnSpPr>
          <p:nvPr/>
        </p:nvCxnSpPr>
        <p:spPr>
          <a:xfrm>
            <a:off x="7519641" y="1563097"/>
            <a:ext cx="41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onne 14">
            <a:extLst>
              <a:ext uri="{FF2B5EF4-FFF2-40B4-BE49-F238E27FC236}">
                <a16:creationId xmlns:a16="http://schemas.microsoft.com/office/drawing/2014/main" id="{9E93B83E-50F5-561C-FFEA-5CE1A587BC29}"/>
              </a:ext>
            </a:extLst>
          </p:cNvPr>
          <p:cNvSpPr/>
          <p:nvPr/>
        </p:nvSpPr>
        <p:spPr>
          <a:xfrm>
            <a:off x="6482675" y="1551603"/>
            <a:ext cx="814688" cy="736486"/>
          </a:xfrm>
          <a:prstGeom prst="su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Gewitterblitz 15">
            <a:extLst>
              <a:ext uri="{FF2B5EF4-FFF2-40B4-BE49-F238E27FC236}">
                <a16:creationId xmlns:a16="http://schemas.microsoft.com/office/drawing/2014/main" id="{77AFF785-F79E-9D1A-C773-81D8452CAFB0}"/>
              </a:ext>
            </a:extLst>
          </p:cNvPr>
          <p:cNvSpPr/>
          <p:nvPr/>
        </p:nvSpPr>
        <p:spPr>
          <a:xfrm>
            <a:off x="2997864" y="1468182"/>
            <a:ext cx="627622" cy="869471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A25F02-18C9-D8AB-FF60-7FFDF8D3459F}"/>
              </a:ext>
            </a:extLst>
          </p:cNvPr>
          <p:cNvSpPr txBox="1"/>
          <p:nvPr/>
        </p:nvSpPr>
        <p:spPr>
          <a:xfrm rot="16200000">
            <a:off x="1832032" y="2581910"/>
            <a:ext cx="1252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400" b="1" dirty="0">
                <a:solidFill>
                  <a:srgbClr val="C00000"/>
                </a:solidFill>
              </a:rPr>
              <a:t>Scan-</a:t>
            </a:r>
            <a:r>
              <a:rPr lang="de-CH" sz="1400" b="1" dirty="0" err="1">
                <a:solidFill>
                  <a:srgbClr val="C00000"/>
                </a:solidFill>
              </a:rPr>
              <a:t>to</a:t>
            </a:r>
            <a:r>
              <a:rPr lang="de-CH" sz="1400" b="1" dirty="0">
                <a:solidFill>
                  <a:srgbClr val="C00000"/>
                </a:solidFill>
              </a:rPr>
              <a:t>-BIM</a:t>
            </a:r>
          </a:p>
        </p:txBody>
      </p:sp>
      <p:sp>
        <p:nvSpPr>
          <p:cNvPr id="20" name="Multiplikationszeichen 19">
            <a:extLst>
              <a:ext uri="{FF2B5EF4-FFF2-40B4-BE49-F238E27FC236}">
                <a16:creationId xmlns:a16="http://schemas.microsoft.com/office/drawing/2014/main" id="{F05C0187-A0EC-DEBF-7A9F-8EA5880AF3A5}"/>
              </a:ext>
            </a:extLst>
          </p:cNvPr>
          <p:cNvSpPr/>
          <p:nvPr/>
        </p:nvSpPr>
        <p:spPr>
          <a:xfrm>
            <a:off x="2332723" y="1877096"/>
            <a:ext cx="278945" cy="338212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663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99E8B605-53A2-2246-B226-AC6C5C3A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26" y="2898509"/>
            <a:ext cx="4975485" cy="3623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366803"/>
          </a:xfrm>
        </p:spPr>
        <p:txBody>
          <a:bodyPr/>
          <a:lstStyle/>
          <a:p>
            <a:r>
              <a:rPr lang="de-DE" b="0" dirty="0"/>
              <a:t>Research Questions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3" name="Inhaltsplatzhalter 6">
            <a:extLst>
              <a:ext uri="{FF2B5EF4-FFF2-40B4-BE49-F238E27FC236}">
                <a16:creationId xmlns:a16="http://schemas.microsoft.com/office/drawing/2014/main" id="{6C649730-26DB-1CA1-0D79-A036B4F06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28572"/>
            <a:ext cx="11299296" cy="45942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Main Research Question: </a:t>
            </a:r>
          </a:p>
          <a:p>
            <a:pPr marL="553913" lvl="1" indent="-285750">
              <a:buFont typeface="Arial" panose="020B0604020202020204" pitchFamily="34" charset="0"/>
              <a:buChar char="•"/>
            </a:pPr>
            <a:r>
              <a:rPr lang="en-US" dirty="0"/>
              <a:t>How can Scan-to-BIM be automated for telecom rooftop site planning?</a:t>
            </a:r>
          </a:p>
          <a:p>
            <a:pPr marL="0" indent="0">
              <a:buNone/>
            </a:pPr>
            <a:r>
              <a:rPr lang="en-US" dirty="0"/>
              <a:t>Sub-Questions:</a:t>
            </a:r>
          </a:p>
          <a:p>
            <a:pPr marL="553913" lvl="1" indent="-285750">
              <a:buFont typeface="Arial" panose="020B0604020202020204" pitchFamily="34" charset="0"/>
              <a:buChar char="•"/>
            </a:pPr>
            <a:r>
              <a:rPr lang="en-US" dirty="0"/>
              <a:t>Which steps of Scan-to-BIM can be automated for rooftop site planning?</a:t>
            </a:r>
          </a:p>
          <a:p>
            <a:pPr marL="553913" lvl="1" indent="-285750">
              <a:buFont typeface="Arial" panose="020B0604020202020204" pitchFamily="34" charset="0"/>
              <a:buChar char="•"/>
            </a:pPr>
            <a:r>
              <a:rPr lang="en-US" dirty="0"/>
              <a:t>Which tools enable rooftop Scan-to-BIM automation?</a:t>
            </a:r>
          </a:p>
        </p:txBody>
      </p:sp>
    </p:spTree>
    <p:extLst>
      <p:ext uri="{BB962C8B-B14F-4D97-AF65-F5344CB8AC3E}">
        <p14:creationId xmlns:p14="http://schemas.microsoft.com/office/powerpoint/2010/main" val="420256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en-US" sz="2800" b="0" dirty="0"/>
              <a:t>Design Science Research Methodology (DSRM) </a:t>
            </a:r>
            <a:r>
              <a:rPr lang="en-US" sz="1600" b="0" i="1" dirty="0"/>
              <a:t>by </a:t>
            </a:r>
            <a:r>
              <a:rPr lang="en-US" sz="1600" b="0" i="1" dirty="0" err="1"/>
              <a:t>Peffers</a:t>
            </a:r>
            <a:r>
              <a:rPr lang="en-US" sz="1600" b="0" i="1" dirty="0"/>
              <a:t> et al. (2007)</a:t>
            </a:r>
            <a:r>
              <a:rPr lang="en-US" sz="1600" b="0" dirty="0"/>
              <a:t> </a:t>
            </a:r>
            <a:endParaRPr lang="de-CH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4476"/>
            <a:ext cx="6172730" cy="43980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of </a:t>
            </a:r>
            <a:r>
              <a:rPr lang="en-US" b="1" dirty="0"/>
              <a:t>Exchange Information Requirements (EIR)</a:t>
            </a:r>
            <a:r>
              <a:rPr lang="en-US" dirty="0"/>
              <a:t> to identify problems, objectives and artefacts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Problems</a:t>
            </a:r>
            <a:endParaRPr lang="en-US" dirty="0"/>
          </a:p>
          <a:p>
            <a:r>
              <a:rPr lang="de-CH" dirty="0" err="1"/>
              <a:t>Inefficiency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en-US" dirty="0"/>
              <a:t>conventional site planning</a:t>
            </a:r>
          </a:p>
          <a:p>
            <a:r>
              <a:rPr lang="en-US" dirty="0"/>
              <a:t>Lack of commercial solutions for automation</a:t>
            </a:r>
          </a:p>
          <a:p>
            <a:pPr marL="0" indent="0">
              <a:buNone/>
            </a:pPr>
            <a:r>
              <a:rPr lang="en-US" b="1" dirty="0"/>
              <a:t>Objectives</a:t>
            </a:r>
          </a:p>
          <a:p>
            <a:r>
              <a:rPr lang="en-US" dirty="0"/>
              <a:t>Tool that converts point clouds into a BIM model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Artefacts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Scan-to-BIM Framework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Python-Script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14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202628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127A916E-7F32-E9C8-EA4A-A48C1F67B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155" y="1477810"/>
            <a:ext cx="4174067" cy="48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07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en-US" sz="2800" b="0" dirty="0"/>
              <a:t>Design Science Research Methodology (DSRM) </a:t>
            </a:r>
            <a:r>
              <a:rPr lang="en-US" sz="1600" b="0" i="1" dirty="0"/>
              <a:t>by </a:t>
            </a:r>
            <a:r>
              <a:rPr lang="en-US" sz="1600" b="0" i="1" dirty="0" err="1"/>
              <a:t>Peffers</a:t>
            </a:r>
            <a:r>
              <a:rPr lang="en-US" sz="1600" b="0" i="1" dirty="0"/>
              <a:t> et al. (2007)</a:t>
            </a:r>
            <a:r>
              <a:rPr lang="en-US" sz="1600" b="0" dirty="0"/>
              <a:t> </a:t>
            </a:r>
            <a:endParaRPr lang="de-CH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4476"/>
            <a:ext cx="617273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Artefact 1: Scan-to-BIM Framework</a:t>
            </a:r>
          </a:p>
          <a:p>
            <a:pPr marL="0" indent="0">
              <a:buNone/>
            </a:pPr>
            <a:r>
              <a:rPr lang="en-US" dirty="0"/>
              <a:t>Development of a Scan-to-BIM framework based on the current state of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Artefact 2: Python Script</a:t>
            </a:r>
          </a:p>
          <a:p>
            <a:pPr marL="0" indent="0">
              <a:buNone/>
            </a:pPr>
            <a:r>
              <a:rPr lang="en-US" dirty="0"/>
              <a:t>Concrete implementation of the developed framework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15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8342861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B7AD7A-A38D-8365-3025-280C2274286A}"/>
              </a:ext>
            </a:extLst>
          </p:cNvPr>
          <p:cNvGrpSpPr/>
          <p:nvPr/>
        </p:nvGrpSpPr>
        <p:grpSpPr>
          <a:xfrm>
            <a:off x="8222218" y="1490135"/>
            <a:ext cx="2252882" cy="4636066"/>
            <a:chOff x="9974110" y="-812312"/>
            <a:chExt cx="3745128" cy="770687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6BB13A6-F719-9562-7737-B4AE8346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74110" y="3254564"/>
              <a:ext cx="3745128" cy="363999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1404E98-A924-2B69-9808-A197AACE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4987"/>
            <a:stretch/>
          </p:blipFill>
          <p:spPr>
            <a:xfrm>
              <a:off x="9974110" y="-812312"/>
              <a:ext cx="3562521" cy="3933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642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en-US" sz="2800" b="0" dirty="0"/>
              <a:t>Design Science Research Methodology (DSRM) </a:t>
            </a:r>
            <a:r>
              <a:rPr lang="en-US" sz="1600" b="0" i="1" dirty="0"/>
              <a:t>by </a:t>
            </a:r>
            <a:r>
              <a:rPr lang="en-US" sz="1600" b="0" i="1" dirty="0" err="1"/>
              <a:t>Peffers</a:t>
            </a:r>
            <a:r>
              <a:rPr lang="en-US" sz="1600" b="0" i="1" dirty="0"/>
              <a:t> et al. (2007)</a:t>
            </a:r>
            <a:r>
              <a:rPr lang="en-US" sz="1600" b="0" dirty="0"/>
              <a:t> </a:t>
            </a:r>
            <a:endParaRPr lang="de-CH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4476"/>
            <a:ext cx="632936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Applying the developed artifact in a real-world </a:t>
            </a:r>
            <a:r>
              <a:rPr lang="en-US" b="1" dirty="0"/>
              <a:t>case study.</a:t>
            </a:r>
          </a:p>
          <a:p>
            <a:pPr marL="0" indent="0">
              <a:buNone/>
            </a:pPr>
            <a:r>
              <a:rPr lang="en-US" dirty="0"/>
              <a:t>The point cloud is provided</a:t>
            </a:r>
            <a:endParaRPr lang="en-US" b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16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362592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8798ECC3-B235-92BA-AC5A-43DA07983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954" y="1932107"/>
            <a:ext cx="4527208" cy="35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90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en-US" sz="2800" b="0" dirty="0"/>
              <a:t>Design Science Research Methodology (DSRM) </a:t>
            </a:r>
            <a:r>
              <a:rPr lang="en-US" sz="1600" b="0" i="1" dirty="0"/>
              <a:t>by </a:t>
            </a:r>
            <a:r>
              <a:rPr lang="en-US" sz="1600" b="0" i="1" dirty="0" err="1"/>
              <a:t>Peffers</a:t>
            </a:r>
            <a:r>
              <a:rPr lang="en-US" sz="1600" b="0" i="1" dirty="0"/>
              <a:t> et al. (2007)</a:t>
            </a:r>
            <a:r>
              <a:rPr lang="en-US" sz="1600" b="0" dirty="0"/>
              <a:t> </a:t>
            </a:r>
            <a:endParaRPr lang="de-CH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4476"/>
            <a:ext cx="6172730" cy="3960000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Evaluation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demonstration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en-US" dirty="0"/>
              <a:t>Evaluation methodology yet to be defined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17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/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962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1799"/>
            <a:ext cx="6172730" cy="3960000"/>
          </a:xfrm>
        </p:spPr>
        <p:txBody>
          <a:bodyPr/>
          <a:lstStyle/>
          <a:p>
            <a:pPr marL="0" indent="0">
              <a:buNone/>
            </a:pPr>
            <a:r>
              <a:rPr lang="de-CH" b="1" dirty="0"/>
              <a:t>Reality Capture: </a:t>
            </a:r>
            <a:r>
              <a:rPr lang="en-US" dirty="0"/>
              <a:t>Captures the real world and represents it as a point cloud</a:t>
            </a:r>
            <a:endParaRPr lang="de-CH" dirty="0"/>
          </a:p>
          <a:p>
            <a:pPr marL="0" indent="0">
              <a:buNone/>
            </a:pPr>
            <a:endParaRPr lang="de-CH" b="1" dirty="0"/>
          </a:p>
          <a:p>
            <a:r>
              <a:rPr lang="de-CH" b="1" dirty="0" err="1"/>
              <a:t>Photogrammetry</a:t>
            </a:r>
            <a:r>
              <a:rPr lang="de-CH" b="1" dirty="0"/>
              <a:t>: </a:t>
            </a:r>
            <a:r>
              <a:rPr lang="en-US" dirty="0"/>
              <a:t>Captures the real world using overlapping images</a:t>
            </a:r>
            <a:endParaRPr lang="de-CH" b="1" dirty="0"/>
          </a:p>
          <a:p>
            <a:r>
              <a:rPr lang="de-CH" b="1" dirty="0"/>
              <a:t>LiDAR: </a:t>
            </a:r>
            <a:r>
              <a:rPr lang="en-US" dirty="0"/>
              <a:t>Scans the environment using laser pulses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18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136262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3" name="Diagramm 32">
            <a:extLst>
              <a:ext uri="{FF2B5EF4-FFF2-40B4-BE49-F238E27FC236}">
                <a16:creationId xmlns:a16="http://schemas.microsoft.com/office/drawing/2014/main" id="{B2A36240-8872-F198-38AB-710D3D2C1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577018"/>
              </p:ext>
            </p:extLst>
          </p:nvPr>
        </p:nvGraphicFramePr>
        <p:xfrm>
          <a:off x="3717445" y="1139526"/>
          <a:ext cx="5011687" cy="2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BF35A19-DB62-3417-B74B-01830D1A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2112444"/>
            <a:ext cx="3819260" cy="38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359748-E1FB-E29F-2DCA-27E1C1CBCA52}"/>
              </a:ext>
            </a:extLst>
          </p:cNvPr>
          <p:cNvGrpSpPr/>
          <p:nvPr/>
        </p:nvGrpSpPr>
        <p:grpSpPr>
          <a:xfrm>
            <a:off x="2315366" y="1134096"/>
            <a:ext cx="978165" cy="359567"/>
            <a:chOff x="2315366" y="1134096"/>
            <a:chExt cx="978165" cy="359567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9D62027-866F-114A-B87C-C97CDED688B6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Point Cloud</a:t>
              </a:r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A897C785-7C4C-29B4-743A-C0479DFC061C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77BD41C-B2AE-6706-13E2-92F2E2D79E3C}"/>
              </a:ext>
            </a:extLst>
          </p:cNvPr>
          <p:cNvGrpSpPr/>
          <p:nvPr/>
        </p:nvGrpSpPr>
        <p:grpSpPr>
          <a:xfrm>
            <a:off x="264724" y="1127535"/>
            <a:ext cx="978165" cy="359567"/>
            <a:chOff x="2315366" y="1134096"/>
            <a:chExt cx="978165" cy="35956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CC7F5ED-A9B9-66F1-D493-E6B962E4CF06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</a:p>
          </p:txBody>
        </p: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5342028B-04F0-C303-BF87-93ADA3019B10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554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1799"/>
            <a:ext cx="617273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Preprocessing:</a:t>
            </a:r>
            <a:r>
              <a:rPr lang="en-US" dirty="0"/>
              <a:t> Prepare data for further processing</a:t>
            </a:r>
            <a:endParaRPr lang="de-CH" b="1" dirty="0"/>
          </a:p>
          <a:p>
            <a:pPr marL="342900" indent="-342900">
              <a:buAutoNum type="arabicPeriod"/>
            </a:pPr>
            <a:r>
              <a:rPr lang="de-CH" b="1" dirty="0" err="1"/>
              <a:t>Outlier</a:t>
            </a:r>
            <a:r>
              <a:rPr lang="de-CH" b="1" dirty="0"/>
              <a:t> </a:t>
            </a:r>
            <a:r>
              <a:rPr lang="de-CH" b="1" dirty="0" err="1"/>
              <a:t>Removal</a:t>
            </a:r>
            <a:r>
              <a:rPr lang="de-CH" b="1" dirty="0"/>
              <a:t>: </a:t>
            </a:r>
            <a:r>
              <a:rPr lang="en-US" dirty="0"/>
              <a:t>Removing far data points</a:t>
            </a:r>
            <a:br>
              <a:rPr lang="de-CH" b="1" dirty="0"/>
            </a:b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Statistical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Outlier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Removal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(SOR)</a:t>
            </a:r>
          </a:p>
          <a:p>
            <a:pPr marL="342900" indent="-342900">
              <a:buFont typeface="+mj-lt"/>
              <a:buAutoNum type="arabicPeriod"/>
            </a:pPr>
            <a:r>
              <a:rPr lang="de-CH" b="1" dirty="0" err="1"/>
              <a:t>Downsampling</a:t>
            </a:r>
            <a:r>
              <a:rPr lang="de-CH" b="1" dirty="0"/>
              <a:t>: </a:t>
            </a:r>
            <a:r>
              <a:rPr lang="en-US" dirty="0"/>
              <a:t>Reducing the amount of data</a:t>
            </a:r>
            <a:br>
              <a:rPr lang="de-CH" b="1" dirty="0"/>
            </a:b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Voxel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Grid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Downsampling</a:t>
            </a:r>
            <a:endParaRPr lang="de-CH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19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/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5">
            <a:extLst>
              <a:ext uri="{FF2B5EF4-FFF2-40B4-BE49-F238E27FC236}">
                <a16:creationId xmlns:a16="http://schemas.microsoft.com/office/drawing/2014/main" id="{40D89E82-12EE-57A4-BE60-F06FEEA7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110" y="2221248"/>
            <a:ext cx="5491186" cy="343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5E66AC1-ADF1-5786-97EA-8DC052EA900B}"/>
              </a:ext>
            </a:extLst>
          </p:cNvPr>
          <p:cNvGrpSpPr/>
          <p:nvPr/>
        </p:nvGrpSpPr>
        <p:grpSpPr>
          <a:xfrm>
            <a:off x="2343291" y="1127535"/>
            <a:ext cx="978165" cy="359567"/>
            <a:chOff x="2315366" y="1134096"/>
            <a:chExt cx="978165" cy="359567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B78EB58-562C-99F0-A81F-AB615F2136A4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Point Cloud</a:t>
              </a:r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036B5CB1-4470-5FDF-A41B-D22ADB243470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97FE96-5ABF-612F-01F4-8751D2611760}"/>
              </a:ext>
            </a:extLst>
          </p:cNvPr>
          <p:cNvGrpSpPr/>
          <p:nvPr/>
        </p:nvGrpSpPr>
        <p:grpSpPr>
          <a:xfrm>
            <a:off x="4375291" y="1127535"/>
            <a:ext cx="978165" cy="359567"/>
            <a:chOff x="2315366" y="1134096"/>
            <a:chExt cx="978165" cy="359567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0FBD38E-7C05-CF8B-6467-9F72757C435D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Point Cloud</a:t>
              </a:r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11D8D161-9E09-A246-A209-EA2D95965CD1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69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/>
              <a:t>Motivation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82D6B8-5219-E6D3-E9BA-9EAC7C80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81" y="1880303"/>
            <a:ext cx="4223178" cy="2629382"/>
          </a:xfrm>
          <a:prstGeom prst="rect">
            <a:avLst/>
          </a:prstGeom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5E3F65C9-811B-2011-EEF4-CE8DBD517DAA}"/>
              </a:ext>
            </a:extLst>
          </p:cNvPr>
          <p:cNvSpPr/>
          <p:nvPr/>
        </p:nvSpPr>
        <p:spPr>
          <a:xfrm>
            <a:off x="684744" y="1613238"/>
            <a:ext cx="2369926" cy="534131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/>
              <a:t>Mobile data</a:t>
            </a:r>
            <a:r>
              <a:rPr lang="en-US" sz="1200" b="1" dirty="0"/>
              <a:t> t</a:t>
            </a:r>
            <a:r>
              <a:rPr lang="en-US" sz="1200" b="1" kern="1200" dirty="0"/>
              <a:t>raffic increases</a:t>
            </a:r>
            <a:endParaRPr lang="de-CH" sz="1200" b="1" dirty="0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E427AB42-DADB-45FB-55E1-556BF8162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11" y="1486701"/>
            <a:ext cx="5456008" cy="4163656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BF264EF7-BD17-C330-B253-FA9B103BACA4}"/>
              </a:ext>
            </a:extLst>
          </p:cNvPr>
          <p:cNvSpPr txBox="1"/>
          <p:nvPr/>
        </p:nvSpPr>
        <p:spPr>
          <a:xfrm>
            <a:off x="4491987" y="5650357"/>
            <a:ext cx="3034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i="1" dirty="0"/>
              <a:t>Source: Ericsson Mobility Report (November 2024)</a:t>
            </a:r>
          </a:p>
        </p:txBody>
      </p:sp>
    </p:spTree>
    <p:extLst>
      <p:ext uri="{BB962C8B-B14F-4D97-AF65-F5344CB8AC3E}">
        <p14:creationId xmlns:p14="http://schemas.microsoft.com/office/powerpoint/2010/main" val="2187246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fik 56">
            <a:extLst>
              <a:ext uri="{FF2B5EF4-FFF2-40B4-BE49-F238E27FC236}">
                <a16:creationId xmlns:a16="http://schemas.microsoft.com/office/drawing/2014/main" id="{C337AC5B-83CA-ADC7-2D12-7D3823FF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92"/>
          <a:stretch/>
        </p:blipFill>
        <p:spPr>
          <a:xfrm>
            <a:off x="9977006" y="2937035"/>
            <a:ext cx="2174664" cy="705673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4476"/>
            <a:ext cx="10728325" cy="3960000"/>
          </a:xfrm>
        </p:spPr>
        <p:txBody>
          <a:bodyPr/>
          <a:lstStyle/>
          <a:p>
            <a:pPr marL="0" indent="0">
              <a:buNone/>
            </a:pPr>
            <a:r>
              <a:rPr lang="de-CH" b="1" dirty="0" err="1"/>
              <a:t>Geometric</a:t>
            </a:r>
            <a:r>
              <a:rPr lang="de-CH" b="1" dirty="0"/>
              <a:t> Reconstruction: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>
                <a:sym typeface="Wingdings" panose="05000000000000000000" pitchFamily="2" charset="2"/>
              </a:rPr>
              <a:t>geometry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of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building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elements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Achieved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b="1" dirty="0" err="1"/>
              <a:t>PolyFit</a:t>
            </a:r>
            <a:r>
              <a:rPr lang="de-CH" b="1" dirty="0"/>
              <a:t> Software </a:t>
            </a:r>
            <a:r>
              <a:rPr lang="de-CH" dirty="0" err="1"/>
              <a:t>by</a:t>
            </a:r>
            <a:r>
              <a:rPr lang="de-CH" dirty="0"/>
              <a:t> Nan &amp; Wonka (2017)</a:t>
            </a:r>
          </a:p>
          <a:p>
            <a:pPr marL="342900" indent="-342900">
              <a:buFont typeface="+mj-lt"/>
              <a:buAutoNum type="arabicPeriod"/>
            </a:pPr>
            <a:r>
              <a:rPr lang="de-CH" b="1" dirty="0" err="1"/>
              <a:t>Candidate</a:t>
            </a:r>
            <a:r>
              <a:rPr lang="de-CH" b="1" dirty="0"/>
              <a:t> Face Generation: </a:t>
            </a:r>
            <a:r>
              <a:rPr lang="en-US" dirty="0"/>
              <a:t>Generates many planar faces</a:t>
            </a:r>
            <a:br>
              <a:rPr lang="en-US" dirty="0"/>
            </a:b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RANSAC, …</a:t>
            </a:r>
            <a:endParaRPr lang="de-CH" b="1" dirty="0"/>
          </a:p>
          <a:p>
            <a:pPr marL="342900" indent="-342900">
              <a:buAutoNum type="arabicPeriod"/>
            </a:pPr>
            <a:r>
              <a:rPr lang="de-CH" b="1" dirty="0"/>
              <a:t>Face </a:t>
            </a:r>
            <a:r>
              <a:rPr lang="de-CH" b="1" dirty="0" err="1"/>
              <a:t>Selection</a:t>
            </a:r>
            <a:r>
              <a:rPr lang="de-CH" b="1" dirty="0"/>
              <a:t>: </a:t>
            </a:r>
            <a:r>
              <a:rPr lang="de-CH" dirty="0" err="1"/>
              <a:t>Selects</a:t>
            </a:r>
            <a:r>
              <a:rPr lang="de-CH" dirty="0"/>
              <a:t> optimal </a:t>
            </a:r>
            <a:r>
              <a:rPr lang="de-CH" dirty="0" err="1"/>
              <a:t>faces</a:t>
            </a:r>
            <a:br>
              <a:rPr lang="de-CH" dirty="0"/>
            </a:b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Optimization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Problem (Integer Linear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Programming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20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921828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0" name="Grafik 39">
            <a:extLst>
              <a:ext uri="{FF2B5EF4-FFF2-40B4-BE49-F238E27FC236}">
                <a16:creationId xmlns:a16="http://schemas.microsoft.com/office/drawing/2014/main" id="{7C7D54EB-50EA-AC9A-4DC9-5403C2828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368" y="3821856"/>
            <a:ext cx="9999399" cy="2392755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4DEFE2F-F3FF-3079-536C-615D03204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4066" y="2864620"/>
            <a:ext cx="3262940" cy="1011370"/>
          </a:xfrm>
          <a:prstGeom prst="rect">
            <a:avLst/>
          </a:prstGeom>
        </p:spPr>
      </p:pic>
      <p:sp>
        <p:nvSpPr>
          <p:cNvPr id="61" name="Fußzeilenplatzhalter 3">
            <a:extLst>
              <a:ext uri="{FF2B5EF4-FFF2-40B4-BE49-F238E27FC236}">
                <a16:creationId xmlns:a16="http://schemas.microsoft.com/office/drawing/2014/main" id="{A4EF38BB-652A-8AE3-B189-C1D716D2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3314" y="6522444"/>
            <a:ext cx="5400000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Construction and Infrastructure Management</a:t>
            </a:r>
            <a:endParaRPr lang="de-CH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2EF8F5F0-1EC2-DAF9-BB98-871F4AA61506}"/>
              </a:ext>
            </a:extLst>
          </p:cNvPr>
          <p:cNvGrpSpPr/>
          <p:nvPr/>
        </p:nvGrpSpPr>
        <p:grpSpPr>
          <a:xfrm>
            <a:off x="4417625" y="1127535"/>
            <a:ext cx="978165" cy="359567"/>
            <a:chOff x="2315366" y="1134096"/>
            <a:chExt cx="978165" cy="359567"/>
          </a:xfrm>
        </p:grpSpPr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703E211-ECAE-C096-E289-1655188901CB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Point Cloud</a:t>
              </a:r>
            </a:p>
          </p:txBody>
        </p:sp>
        <p:sp>
          <p:nvSpPr>
            <p:cNvPr id="65" name="Gleichschenkliges Dreieck 64">
              <a:extLst>
                <a:ext uri="{FF2B5EF4-FFF2-40B4-BE49-F238E27FC236}">
                  <a16:creationId xmlns:a16="http://schemas.microsoft.com/office/drawing/2014/main" id="{95E6943E-49A8-E5E0-1691-9F35E844869F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000186E-44CA-45C0-89C8-3295DAF7A9CC}"/>
              </a:ext>
            </a:extLst>
          </p:cNvPr>
          <p:cNvGrpSpPr/>
          <p:nvPr/>
        </p:nvGrpSpPr>
        <p:grpSpPr>
          <a:xfrm>
            <a:off x="6449625" y="1127535"/>
            <a:ext cx="978165" cy="359567"/>
            <a:chOff x="2315366" y="1134096"/>
            <a:chExt cx="978165" cy="359567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A5982FCA-B169-21A9-C5FA-8397F41EEC9E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Geometry</a:t>
              </a:r>
            </a:p>
          </p:txBody>
        </p:sp>
        <p:sp>
          <p:nvSpPr>
            <p:cNvPr id="68" name="Gleichschenkliges Dreieck 67">
              <a:extLst>
                <a:ext uri="{FF2B5EF4-FFF2-40B4-BE49-F238E27FC236}">
                  <a16:creationId xmlns:a16="http://schemas.microsoft.com/office/drawing/2014/main" id="{1DF95A7A-5109-A145-7394-1FCB7DD3AD3F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97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4476"/>
            <a:ext cx="9055629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Semantic Segmentation: </a:t>
            </a:r>
            <a:r>
              <a:rPr lang="en-US" dirty="0"/>
              <a:t>Determine semantics of building elements</a:t>
            </a:r>
          </a:p>
          <a:p>
            <a:pPr marL="0" indent="0">
              <a:buNone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de-CH" b="1" dirty="0"/>
              <a:t>Feature </a:t>
            </a:r>
            <a:r>
              <a:rPr lang="de-CH" b="1" dirty="0" err="1"/>
              <a:t>Extraction</a:t>
            </a:r>
            <a:r>
              <a:rPr lang="de-CH" b="1" dirty="0"/>
              <a:t>: </a:t>
            </a:r>
            <a:r>
              <a:rPr lang="en-US" dirty="0"/>
              <a:t>Selecting useful information from data</a:t>
            </a:r>
            <a:br>
              <a:rPr lang="en-US" dirty="0"/>
            </a:b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Normal Vector</a:t>
            </a:r>
            <a:b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US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CH" b="1" dirty="0"/>
          </a:p>
          <a:p>
            <a:pPr marL="342900" indent="-342900">
              <a:buFont typeface="+mj-lt"/>
              <a:buAutoNum type="arabicPeriod"/>
            </a:pPr>
            <a:r>
              <a:rPr lang="de-CH" b="1" dirty="0"/>
              <a:t>Classification: </a:t>
            </a:r>
            <a:r>
              <a:rPr lang="de-CH" dirty="0" err="1"/>
              <a:t>Labeling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points</a:t>
            </a:r>
            <a:br>
              <a:rPr lang="de-CH" dirty="0"/>
            </a:b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Rule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Based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Classification</a:t>
            </a:r>
            <a:b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de-CH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0614" y="6522444"/>
            <a:ext cx="5400000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21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50710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F2A0068-42A5-07F4-6C89-189D9C912C17}"/>
              </a:ext>
            </a:extLst>
          </p:cNvPr>
          <p:cNvGrpSpPr/>
          <p:nvPr/>
        </p:nvGrpSpPr>
        <p:grpSpPr>
          <a:xfrm>
            <a:off x="7734286" y="2278293"/>
            <a:ext cx="2424440" cy="1519513"/>
            <a:chOff x="5245422" y="4022102"/>
            <a:chExt cx="2424440" cy="1519513"/>
          </a:xfrm>
        </p:grpSpPr>
        <p:pic>
          <p:nvPicPr>
            <p:cNvPr id="24" name="Picture 7" descr="Hochgeladenes Bild">
              <a:extLst>
                <a:ext uri="{FF2B5EF4-FFF2-40B4-BE49-F238E27FC236}">
                  <a16:creationId xmlns:a16="http://schemas.microsoft.com/office/drawing/2014/main" id="{FF452149-7481-D31B-EDB7-E4B5B6A4EE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3"/>
            <a:stretch/>
          </p:blipFill>
          <p:spPr bwMode="auto">
            <a:xfrm>
              <a:off x="5245422" y="4022102"/>
              <a:ext cx="2424440" cy="1519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C65010A-DD59-3068-2FB6-FB4A19438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4260" y="4102100"/>
              <a:ext cx="0" cy="9534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112A59F2-C0B4-59DC-5892-703DB44EC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000" y="3031411"/>
            <a:ext cx="5661783" cy="800322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C79D367-CD19-A56F-AAC4-FB59CE6243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0997" y="2052761"/>
            <a:ext cx="364253" cy="30533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DEFF43A-6887-3856-47F7-E6D28E4269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344" y="4785820"/>
            <a:ext cx="4967866" cy="1123600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C2E97411-EDE9-942F-C3E5-0849FC14E805}"/>
              </a:ext>
            </a:extLst>
          </p:cNvPr>
          <p:cNvGrpSpPr/>
          <p:nvPr/>
        </p:nvGrpSpPr>
        <p:grpSpPr>
          <a:xfrm>
            <a:off x="7886686" y="4064633"/>
            <a:ext cx="2424440" cy="1694593"/>
            <a:chOff x="5245422" y="3847022"/>
            <a:chExt cx="2424440" cy="1694593"/>
          </a:xfrm>
        </p:grpSpPr>
        <p:pic>
          <p:nvPicPr>
            <p:cNvPr id="48" name="Picture 7" descr="Hochgeladenes Bild">
              <a:extLst>
                <a:ext uri="{FF2B5EF4-FFF2-40B4-BE49-F238E27FC236}">
                  <a16:creationId xmlns:a16="http://schemas.microsoft.com/office/drawing/2014/main" id="{86B2ACBB-FC37-BC8A-F665-B2CC359291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3"/>
            <a:stretch/>
          </p:blipFill>
          <p:spPr bwMode="auto">
            <a:xfrm>
              <a:off x="5245422" y="4022102"/>
              <a:ext cx="2424440" cy="1519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65CBD4E-C098-E257-49CA-19C11629F5A2}"/>
                </a:ext>
              </a:extLst>
            </p:cNvPr>
            <p:cNvCxnSpPr>
              <a:cxnSpLocks/>
            </p:cNvCxnSpPr>
            <p:nvPr/>
          </p:nvCxnSpPr>
          <p:spPr>
            <a:xfrm>
              <a:off x="6736448" y="4939942"/>
              <a:ext cx="410934" cy="399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478B735-B70D-7679-EF0C-33BBF26F3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4260" y="4102100"/>
              <a:ext cx="0" cy="9534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D21255F-6685-F12C-775D-007F909B1D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4062" y="3847022"/>
              <a:ext cx="665489" cy="510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BF3EC2E0-0C39-C9B1-BED5-91C8C1E31F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7629" y="5564578"/>
            <a:ext cx="410934" cy="279275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832C9F44-0918-B576-7D25-D38F2847A2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4463" y="4080297"/>
            <a:ext cx="882121" cy="189314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F58BEA45-1102-1E07-7489-44CEE476B4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5902" y="3783347"/>
            <a:ext cx="1030672" cy="236888"/>
          </a:xfrm>
          <a:prstGeom prst="rect">
            <a:avLst/>
          </a:prstGeom>
        </p:spPr>
      </p:pic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520A471-102D-4460-DC7A-4715831186BC}"/>
              </a:ext>
            </a:extLst>
          </p:cNvPr>
          <p:cNvGrpSpPr/>
          <p:nvPr/>
        </p:nvGrpSpPr>
        <p:grpSpPr>
          <a:xfrm>
            <a:off x="6487725" y="1127535"/>
            <a:ext cx="978165" cy="359567"/>
            <a:chOff x="2315366" y="1134096"/>
            <a:chExt cx="978165" cy="359567"/>
          </a:xfrm>
        </p:grpSpPr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F3EAEAC8-C9F5-E3F6-7802-BFB90CB6391E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Geometry</a:t>
              </a:r>
            </a:p>
          </p:txBody>
        </p:sp>
        <p:sp>
          <p:nvSpPr>
            <p:cNvPr id="61" name="Gleichschenkliges Dreieck 60">
              <a:extLst>
                <a:ext uri="{FF2B5EF4-FFF2-40B4-BE49-F238E27FC236}">
                  <a16:creationId xmlns:a16="http://schemas.microsoft.com/office/drawing/2014/main" id="{9C1759BE-96A0-C6BD-356E-45ACB5F2964E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6E119BF-DFC0-1111-6DEC-AB96A97B9C28}"/>
              </a:ext>
            </a:extLst>
          </p:cNvPr>
          <p:cNvGrpSpPr/>
          <p:nvPr/>
        </p:nvGrpSpPr>
        <p:grpSpPr>
          <a:xfrm>
            <a:off x="8519725" y="1127535"/>
            <a:ext cx="978165" cy="359567"/>
            <a:chOff x="2315366" y="1134096"/>
            <a:chExt cx="978165" cy="359567"/>
          </a:xfrm>
        </p:grpSpPr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5C179521-44B1-FB78-200A-2F84913DC989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 err="1"/>
                <a:t>Semantic</a:t>
              </a:r>
              <a:endParaRPr lang="de-CH" sz="1100" i="1" dirty="0"/>
            </a:p>
          </p:txBody>
        </p:sp>
        <p:sp>
          <p:nvSpPr>
            <p:cNvPr id="64" name="Gleichschenkliges Dreieck 63">
              <a:extLst>
                <a:ext uri="{FF2B5EF4-FFF2-40B4-BE49-F238E27FC236}">
                  <a16:creationId xmlns:a16="http://schemas.microsoft.com/office/drawing/2014/main" id="{EDEA82E0-DCCF-1C4E-DC0D-25863D1A21DA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81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4476"/>
            <a:ext cx="9025995" cy="3960000"/>
          </a:xfrm>
        </p:spPr>
        <p:txBody>
          <a:bodyPr/>
          <a:lstStyle/>
          <a:p>
            <a:pPr marL="0" indent="0">
              <a:buNone/>
            </a:pPr>
            <a:r>
              <a:rPr lang="de-CH" b="1" dirty="0"/>
              <a:t>Modeling: </a:t>
            </a:r>
            <a:r>
              <a:rPr lang="en-US" dirty="0"/>
              <a:t>Integration of geometry and sematic in BIM-Software</a:t>
            </a:r>
          </a:p>
          <a:p>
            <a:pPr marL="342900" indent="-342900">
              <a:buAutoNum type="arabicPeriod"/>
            </a:pPr>
            <a:r>
              <a:rPr lang="de-CH" b="1" dirty="0" err="1"/>
              <a:t>Automated</a:t>
            </a:r>
            <a:r>
              <a:rPr lang="de-CH" b="1" dirty="0"/>
              <a:t> Model Generation: </a:t>
            </a:r>
            <a:r>
              <a:rPr lang="en-US" dirty="0"/>
              <a:t>Automatic generation of building elements</a:t>
            </a:r>
            <a:br>
              <a:rPr lang="en-US" dirty="0"/>
            </a:b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br>
              <a:rPr lang="en-US" dirty="0"/>
            </a:br>
            <a:endParaRPr lang="de-CH" dirty="0"/>
          </a:p>
          <a:p>
            <a:pPr marL="342900" indent="-342900">
              <a:buAutoNum type="arabicPeriod"/>
            </a:pPr>
            <a:r>
              <a:rPr lang="de-CH" b="1" dirty="0"/>
              <a:t>Model </a:t>
            </a:r>
            <a:r>
              <a:rPr lang="de-CH" b="1" dirty="0" err="1"/>
              <a:t>Refinement</a:t>
            </a:r>
            <a:r>
              <a:rPr lang="de-CH" b="1" dirty="0"/>
              <a:t>: </a:t>
            </a:r>
            <a:r>
              <a:rPr lang="de-CH" dirty="0"/>
              <a:t>Import and </a:t>
            </a:r>
            <a:r>
              <a:rPr lang="de-CH" dirty="0" err="1"/>
              <a:t>manual</a:t>
            </a:r>
            <a:r>
              <a:rPr lang="de-CH" dirty="0"/>
              <a:t> </a:t>
            </a:r>
            <a:r>
              <a:rPr lang="de-CH" dirty="0" err="1"/>
              <a:t>refinement</a:t>
            </a:r>
            <a:r>
              <a:rPr lang="de-CH" dirty="0"/>
              <a:t> in BIM </a:t>
            </a:r>
            <a:r>
              <a:rPr lang="de-CH" dirty="0" err="1"/>
              <a:t>software</a:t>
            </a:r>
            <a:br>
              <a:rPr lang="de-CH" dirty="0"/>
            </a:b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LOD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enhancement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doors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), ?</a:t>
            </a:r>
            <a:br>
              <a:rPr lang="de-CH" dirty="0"/>
            </a:br>
            <a:endParaRPr lang="de-CH" dirty="0"/>
          </a:p>
          <a:p>
            <a:pPr marL="342900" indent="-342900">
              <a:buAutoNum type="arabicPeriod"/>
            </a:pPr>
            <a:r>
              <a:rPr lang="de-CH" b="1" dirty="0"/>
              <a:t>Derivation </a:t>
            </a:r>
            <a:r>
              <a:rPr lang="de-CH" b="1" dirty="0" err="1"/>
              <a:t>of</a:t>
            </a:r>
            <a:r>
              <a:rPr lang="de-CH" b="1" dirty="0"/>
              <a:t> 2D </a:t>
            </a:r>
            <a:r>
              <a:rPr lang="de-CH" b="1" dirty="0" err="1"/>
              <a:t>drawings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22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2471278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22D6B21-86D4-3ECF-C641-400DC6A3F658}"/>
              </a:ext>
            </a:extLst>
          </p:cNvPr>
          <p:cNvGrpSpPr/>
          <p:nvPr/>
        </p:nvGrpSpPr>
        <p:grpSpPr>
          <a:xfrm>
            <a:off x="8532425" y="1127535"/>
            <a:ext cx="978165" cy="528844"/>
            <a:chOff x="2315366" y="1134096"/>
            <a:chExt cx="978165" cy="528844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AA18F06-5660-A73E-D2A6-16D6177F7ECD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Geometry</a:t>
              </a:r>
            </a:p>
            <a:p>
              <a:pPr algn="ctr"/>
              <a:r>
                <a:rPr lang="de-CH" sz="1100" i="1" dirty="0" err="1"/>
                <a:t>Semantic</a:t>
              </a:r>
              <a:endParaRPr lang="de-CH" sz="1100" i="1" dirty="0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D10A013F-C33C-462E-7457-C70701333838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77D48D9-4D1F-8030-7112-13C495B1C35E}"/>
              </a:ext>
            </a:extLst>
          </p:cNvPr>
          <p:cNvGrpSpPr/>
          <p:nvPr/>
        </p:nvGrpSpPr>
        <p:grpSpPr>
          <a:xfrm>
            <a:off x="10898736" y="1127535"/>
            <a:ext cx="978165" cy="359567"/>
            <a:chOff x="2315366" y="1134096"/>
            <a:chExt cx="978165" cy="35956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6BAAF99-728C-E1D0-E78C-825EB44A1CC4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BIM Model</a:t>
              </a:r>
            </a:p>
          </p:txBody>
        </p: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2931A574-7EA2-4C78-DC4D-4017739F6C0F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136F2C6-2657-2CE1-1EBB-6CB2526617FE}"/>
              </a:ext>
            </a:extLst>
          </p:cNvPr>
          <p:cNvGrpSpPr/>
          <p:nvPr/>
        </p:nvGrpSpPr>
        <p:grpSpPr>
          <a:xfrm rot="16200000">
            <a:off x="11303553" y="752927"/>
            <a:ext cx="978165" cy="359571"/>
            <a:chOff x="2315367" y="1134096"/>
            <a:chExt cx="978165" cy="359571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598B391-1B54-5699-EFCB-AD2B1ECB795D}"/>
                </a:ext>
              </a:extLst>
            </p:cNvPr>
            <p:cNvSpPr txBox="1"/>
            <p:nvPr/>
          </p:nvSpPr>
          <p:spPr>
            <a:xfrm>
              <a:off x="2315367" y="1232057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 err="1"/>
                <a:t>Drawings</a:t>
              </a:r>
              <a:endParaRPr lang="de-CH" sz="1100" i="1" dirty="0"/>
            </a:p>
          </p:txBody>
        </p:sp>
        <p:sp>
          <p:nvSpPr>
            <p:cNvPr id="17" name="Gleichschenkliges Dreieck 16">
              <a:extLst>
                <a:ext uri="{FF2B5EF4-FFF2-40B4-BE49-F238E27FC236}">
                  <a16:creationId xmlns:a16="http://schemas.microsoft.com/office/drawing/2014/main" id="{70032AB8-E173-DD83-24D3-572F9A56AE5B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372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472676"/>
            <a:ext cx="10728325" cy="2179757"/>
          </a:xfrm>
        </p:spPr>
        <p:txBody>
          <a:bodyPr/>
          <a:lstStyle/>
          <a:p>
            <a:pPr marL="0" indent="0">
              <a:buNone/>
            </a:pPr>
            <a:r>
              <a:rPr lang="de-CH" b="1" dirty="0"/>
              <a:t>Challenges: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 of </a:t>
            </a:r>
            <a:r>
              <a:rPr lang="en-US" dirty="0" err="1"/>
              <a:t>PolyFit</a:t>
            </a:r>
            <a:r>
              <a:rPr lang="en-US" dirty="0"/>
              <a:t> (C++) in Python is not yet working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Difficult to estimate the complexity of the modeling due to lack of BIM experience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Evaluation methodology is still undecided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Writing report (and other courses) takes more time than expected - leaving little time for coding </a:t>
            </a:r>
            <a:r>
              <a:rPr lang="de-CH" dirty="0"/>
              <a:t>😔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23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073079"/>
              </p:ext>
            </p:extLst>
          </p:nvPr>
        </p:nvGraphicFramePr>
        <p:xfrm>
          <a:off x="731837" y="153031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itel 17">
            <a:extLst>
              <a:ext uri="{FF2B5EF4-FFF2-40B4-BE49-F238E27FC236}">
                <a16:creationId xmlns:a16="http://schemas.microsoft.com/office/drawing/2014/main" id="{E2396C2E-6F12-59D9-686C-86BF7A9D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de-CH" dirty="0" err="1"/>
              <a:t>Where</a:t>
            </a:r>
            <a:r>
              <a:rPr lang="de-CH" dirty="0"/>
              <a:t> am I </a:t>
            </a:r>
            <a:r>
              <a:rPr lang="de-CH" dirty="0" err="1"/>
              <a:t>standing</a:t>
            </a:r>
            <a:r>
              <a:rPr lang="de-CH" dirty="0"/>
              <a:t>?</a:t>
            </a:r>
          </a:p>
        </p:txBody>
      </p: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A66CC4A8-DE64-CBDB-E9E6-8BFF23538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64944"/>
              </p:ext>
            </p:extLst>
          </p:nvPr>
        </p:nvGraphicFramePr>
        <p:xfrm>
          <a:off x="731836" y="113105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6" name="Gewitterblitz 25">
            <a:extLst>
              <a:ext uri="{FF2B5EF4-FFF2-40B4-BE49-F238E27FC236}">
                <a16:creationId xmlns:a16="http://schemas.microsoft.com/office/drawing/2014/main" id="{AB8D2C4A-25D2-D6FE-2D79-1EE9210F04F4}"/>
              </a:ext>
            </a:extLst>
          </p:cNvPr>
          <p:cNvSpPr/>
          <p:nvPr/>
        </p:nvSpPr>
        <p:spPr>
          <a:xfrm>
            <a:off x="8143447" y="1157262"/>
            <a:ext cx="238553" cy="330477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Gewitterblitz 26">
            <a:extLst>
              <a:ext uri="{FF2B5EF4-FFF2-40B4-BE49-F238E27FC236}">
                <a16:creationId xmlns:a16="http://schemas.microsoft.com/office/drawing/2014/main" id="{9E6ACA19-CCE1-9DBA-CB41-F63F1BF27E79}"/>
              </a:ext>
            </a:extLst>
          </p:cNvPr>
          <p:cNvSpPr/>
          <p:nvPr/>
        </p:nvSpPr>
        <p:spPr>
          <a:xfrm>
            <a:off x="9675914" y="1564975"/>
            <a:ext cx="238553" cy="330477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Gewitterblitz 27">
            <a:extLst>
              <a:ext uri="{FF2B5EF4-FFF2-40B4-BE49-F238E27FC236}">
                <a16:creationId xmlns:a16="http://schemas.microsoft.com/office/drawing/2014/main" id="{954E7B78-1C09-3965-05E1-E65491D981FE}"/>
              </a:ext>
            </a:extLst>
          </p:cNvPr>
          <p:cNvSpPr/>
          <p:nvPr/>
        </p:nvSpPr>
        <p:spPr>
          <a:xfrm>
            <a:off x="5332514" y="1559657"/>
            <a:ext cx="238553" cy="330477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1707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4"/>
            <a:ext cx="10728325" cy="4426553"/>
          </a:xfrm>
        </p:spPr>
        <p:txBody>
          <a:bodyPr/>
          <a:lstStyle/>
          <a:p>
            <a:pPr marL="0" indent="0">
              <a:buNone/>
            </a:pPr>
            <a:r>
              <a:rPr lang="de-CH" sz="2400" dirty="0"/>
              <a:t>Happy to </a:t>
            </a:r>
            <a:r>
              <a:rPr lang="de-CH" sz="2400" dirty="0" err="1"/>
              <a:t>hear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suggestion</a:t>
            </a:r>
            <a:r>
              <a:rPr lang="de-CH" sz="2400" dirty="0"/>
              <a:t>! </a:t>
            </a:r>
            <a:r>
              <a:rPr lang="de-CH" sz="2400" dirty="0">
                <a:sym typeface="Wingdings" panose="05000000000000000000" pitchFamily="2" charset="2"/>
              </a:rPr>
              <a:t></a:t>
            </a:r>
            <a:endParaRPr lang="de-CH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24</a:t>
            </a:fld>
            <a:endParaRPr lang="de-CH" noProof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33342404-5F1D-3A8E-A4B7-770A7BF5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7730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2278592"/>
          </a:xfrm>
        </p:spPr>
        <p:txBody>
          <a:bodyPr/>
          <a:lstStyle/>
          <a:p>
            <a:pPr marL="0" indent="0">
              <a:buNone/>
            </a:pPr>
            <a:r>
              <a:rPr lang="de-CH" sz="2400" dirty="0"/>
              <a:t>Questions?</a:t>
            </a:r>
          </a:p>
          <a:p>
            <a:pPr marL="0" indent="0">
              <a:buNone/>
            </a:pPr>
            <a:r>
              <a:rPr lang="de-CH" sz="2400" dirty="0"/>
              <a:t>Creative </a:t>
            </a:r>
            <a:r>
              <a:rPr lang="de-CH" sz="2400" dirty="0" err="1"/>
              <a:t>improvements</a:t>
            </a:r>
            <a:r>
              <a:rPr lang="de-CH" sz="2400" dirty="0"/>
              <a:t> </a:t>
            </a:r>
            <a:r>
              <a:rPr lang="de-CH" sz="2400" dirty="0" err="1"/>
              <a:t>always</a:t>
            </a:r>
            <a:r>
              <a:rPr lang="de-CH" sz="2400" dirty="0"/>
              <a:t> </a:t>
            </a:r>
            <a:r>
              <a:rPr lang="de-CH" sz="2400" dirty="0" err="1"/>
              <a:t>welcome</a:t>
            </a:r>
            <a:r>
              <a:rPr lang="de-CH" sz="2400" dirty="0"/>
              <a:t>! </a:t>
            </a:r>
            <a:r>
              <a:rPr lang="de-CH" sz="2400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de-CH" sz="2400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sz="2400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GitHub</a:t>
            </a:r>
            <a:endParaRPr lang="de-CH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25</a:t>
            </a:fld>
            <a:endParaRPr lang="de-CH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4B4763-34B1-81DD-1791-A62BFCCAD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33342404-5F1D-3A8E-A4B7-770A7BF5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de-CH" dirty="0"/>
          </a:p>
        </p:txBody>
      </p:sp>
      <p:pic>
        <p:nvPicPr>
          <p:cNvPr id="11" name="Grafik 10" descr="Ein Bild, das Muster, nähen, Pixel enthält.&#10;&#10;KI-generierte Inhalte können fehlerhaft sein.">
            <a:extLst>
              <a:ext uri="{FF2B5EF4-FFF2-40B4-BE49-F238E27FC236}">
                <a16:creationId xmlns:a16="http://schemas.microsoft.com/office/drawing/2014/main" id="{17A27499-B2EA-430E-69FC-0E9D0269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0" y="2660302"/>
            <a:ext cx="1146703" cy="1146703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75BD27E-A346-DF8B-C8C6-AB19A379EADE}"/>
              </a:ext>
            </a:extLst>
          </p:cNvPr>
          <p:cNvGrpSpPr/>
          <p:nvPr/>
        </p:nvGrpSpPr>
        <p:grpSpPr>
          <a:xfrm>
            <a:off x="6521276" y="1543945"/>
            <a:ext cx="4082296" cy="3077985"/>
            <a:chOff x="780115" y="3092574"/>
            <a:chExt cx="4082296" cy="3077985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7EA8C9FA-FD92-E4F8-0BFB-EC4F13DA5FD3}"/>
                </a:ext>
              </a:extLst>
            </p:cNvPr>
            <p:cNvGrpSpPr/>
            <p:nvPr/>
          </p:nvGrpSpPr>
          <p:grpSpPr>
            <a:xfrm>
              <a:off x="780115" y="3092574"/>
              <a:ext cx="4082296" cy="2930223"/>
              <a:chOff x="7153389" y="286858"/>
              <a:chExt cx="4082296" cy="2930223"/>
            </a:xfrm>
          </p:grpSpPr>
          <p:sp>
            <p:nvSpPr>
              <p:cNvPr id="13" name="Flussdiagramm: Verbinder 12">
                <a:extLst>
                  <a:ext uri="{FF2B5EF4-FFF2-40B4-BE49-F238E27FC236}">
                    <a16:creationId xmlns:a16="http://schemas.microsoft.com/office/drawing/2014/main" id="{C1A5F688-73F1-CB85-0CB6-A7FF11EBBCF1}"/>
                  </a:ext>
                </a:extLst>
              </p:cNvPr>
              <p:cNvSpPr/>
              <p:nvPr/>
            </p:nvSpPr>
            <p:spPr>
              <a:xfrm>
                <a:off x="7153391" y="1473365"/>
                <a:ext cx="2189851" cy="1743716"/>
              </a:xfrm>
              <a:prstGeom prst="flowChartConnector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>
                    <a:solidFill>
                      <a:schemeClr val="tx1"/>
                    </a:solidFill>
                  </a:rPr>
                  <a:t>Geomatics</a:t>
                </a:r>
                <a:endParaRPr lang="de-CH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CH" sz="1400" i="1" dirty="0">
                    <a:solidFill>
                      <a:schemeClr val="tx1"/>
                    </a:solidFill>
                  </a:rPr>
                  <a:t>Scanning</a:t>
                </a:r>
              </a:p>
            </p:txBody>
          </p:sp>
          <p:sp>
            <p:nvSpPr>
              <p:cNvPr id="14" name="Flussdiagramm: Verbinder 13">
                <a:extLst>
                  <a:ext uri="{FF2B5EF4-FFF2-40B4-BE49-F238E27FC236}">
                    <a16:creationId xmlns:a16="http://schemas.microsoft.com/office/drawing/2014/main" id="{F8395725-D96E-0DD6-C235-33C5C0C257A3}"/>
                  </a:ext>
                </a:extLst>
              </p:cNvPr>
              <p:cNvSpPr/>
              <p:nvPr/>
            </p:nvSpPr>
            <p:spPr>
              <a:xfrm>
                <a:off x="8099612" y="286858"/>
                <a:ext cx="2189851" cy="1743716"/>
              </a:xfrm>
              <a:prstGeom prst="flowChartConnector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Telecom</a:t>
                </a:r>
              </a:p>
              <a:p>
                <a:pPr algn="ctr"/>
                <a:r>
                  <a:rPr lang="de-CH" sz="1400" i="1" dirty="0">
                    <a:solidFill>
                      <a:schemeClr val="tx1"/>
                    </a:solidFill>
                  </a:rPr>
                  <a:t>Site </a:t>
                </a:r>
                <a:r>
                  <a:rPr lang="de-CH" sz="1400" i="1" dirty="0" err="1">
                    <a:solidFill>
                      <a:schemeClr val="tx1"/>
                    </a:solidFill>
                  </a:rPr>
                  <a:t>Planning</a:t>
                </a:r>
                <a:endParaRPr lang="de-CH" sz="14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lussdiagramm: Verbinder 14">
                <a:extLst>
                  <a:ext uri="{FF2B5EF4-FFF2-40B4-BE49-F238E27FC236}">
                    <a16:creationId xmlns:a16="http://schemas.microsoft.com/office/drawing/2014/main" id="{A55312BE-EB28-7FDE-0286-00270040AEEF}"/>
                  </a:ext>
                </a:extLst>
              </p:cNvPr>
              <p:cNvSpPr/>
              <p:nvPr/>
            </p:nvSpPr>
            <p:spPr>
              <a:xfrm>
                <a:off x="9045834" y="1473365"/>
                <a:ext cx="2189851" cy="1743716"/>
              </a:xfrm>
              <a:prstGeom prst="flowChartConnector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Construction</a:t>
                </a:r>
              </a:p>
              <a:p>
                <a:pPr algn="ctr"/>
                <a:r>
                  <a:rPr lang="de-CH" sz="1400" i="1" dirty="0">
                    <a:solidFill>
                      <a:schemeClr val="tx1"/>
                    </a:solidFill>
                  </a:rPr>
                  <a:t>BIM</a:t>
                </a:r>
              </a:p>
            </p:txBody>
          </p:sp>
          <p:sp>
            <p:nvSpPr>
              <p:cNvPr id="16" name="Flussdiagramm: Verbinder 15">
                <a:extLst>
                  <a:ext uri="{FF2B5EF4-FFF2-40B4-BE49-F238E27FC236}">
                    <a16:creationId xmlns:a16="http://schemas.microsoft.com/office/drawing/2014/main" id="{EE2C4EA9-136D-1458-C4DF-9B02D6122BB1}"/>
                  </a:ext>
                </a:extLst>
              </p:cNvPr>
              <p:cNvSpPr/>
              <p:nvPr/>
            </p:nvSpPr>
            <p:spPr>
              <a:xfrm>
                <a:off x="8099611" y="286858"/>
                <a:ext cx="2189851" cy="1743716"/>
              </a:xfrm>
              <a:prstGeom prst="flowChartConnec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i="1" dirty="0"/>
              </a:p>
            </p:txBody>
          </p:sp>
          <p:sp>
            <p:nvSpPr>
              <p:cNvPr id="17" name="Flussdiagramm: Verbinder 16">
                <a:extLst>
                  <a:ext uri="{FF2B5EF4-FFF2-40B4-BE49-F238E27FC236}">
                    <a16:creationId xmlns:a16="http://schemas.microsoft.com/office/drawing/2014/main" id="{4882D870-07F4-DBAF-7504-EFC55CF50453}"/>
                  </a:ext>
                </a:extLst>
              </p:cNvPr>
              <p:cNvSpPr/>
              <p:nvPr/>
            </p:nvSpPr>
            <p:spPr>
              <a:xfrm>
                <a:off x="7153389" y="1473365"/>
                <a:ext cx="2189851" cy="1743716"/>
              </a:xfrm>
              <a:prstGeom prst="flowChartConnec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i="1" dirty="0"/>
              </a:p>
            </p:txBody>
          </p:sp>
          <p:sp>
            <p:nvSpPr>
              <p:cNvPr id="18" name="Flussdiagramm: Verbinder 17">
                <a:extLst>
                  <a:ext uri="{FF2B5EF4-FFF2-40B4-BE49-F238E27FC236}">
                    <a16:creationId xmlns:a16="http://schemas.microsoft.com/office/drawing/2014/main" id="{579F8474-71AD-6953-E516-0202CD842529}"/>
                  </a:ext>
                </a:extLst>
              </p:cNvPr>
              <p:cNvSpPr/>
              <p:nvPr/>
            </p:nvSpPr>
            <p:spPr>
              <a:xfrm>
                <a:off x="9045834" y="1473365"/>
                <a:ext cx="2189851" cy="1743716"/>
              </a:xfrm>
              <a:prstGeom prst="flowChartConnec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i="1" dirty="0"/>
              </a:p>
            </p:txBody>
          </p:sp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CAB6533-DFAA-8EE1-4BAE-12F1B1E0C79D}"/>
                </a:ext>
              </a:extLst>
            </p:cNvPr>
            <p:cNvSpPr/>
            <p:nvPr/>
          </p:nvSpPr>
          <p:spPr>
            <a:xfrm>
              <a:off x="2704456" y="5028080"/>
              <a:ext cx="233611" cy="1142479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CH" sz="1400" i="1" dirty="0">
                  <a:solidFill>
                    <a:schemeClr val="tx1"/>
                  </a:solidFill>
                </a:rPr>
                <a:t>Automation</a:t>
              </a:r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5D5A7EC3-05DD-FA23-9B34-891E61A5ACFB}"/>
                </a:ext>
              </a:extLst>
            </p:cNvPr>
            <p:cNvSpPr/>
            <p:nvPr/>
          </p:nvSpPr>
          <p:spPr>
            <a:xfrm>
              <a:off x="2599530" y="4561857"/>
              <a:ext cx="443464" cy="382297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4366AC2B-C910-0FE2-A681-CC9CD6D00ACF}"/>
              </a:ext>
            </a:extLst>
          </p:cNvPr>
          <p:cNvSpPr/>
          <p:nvPr/>
        </p:nvSpPr>
        <p:spPr>
          <a:xfrm rot="5400000">
            <a:off x="8223885" y="4554610"/>
            <a:ext cx="233611" cy="11424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400" i="1" dirty="0">
                <a:solidFill>
                  <a:schemeClr val="tx1"/>
                </a:solidFill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7190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/>
              <a:t>Motivation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DA793F-DD45-A357-6662-6C32611C03F3}"/>
              </a:ext>
            </a:extLst>
          </p:cNvPr>
          <p:cNvSpPr/>
          <p:nvPr/>
        </p:nvSpPr>
        <p:spPr>
          <a:xfrm rot="5400000">
            <a:off x="1661251" y="2365016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5E3F65C9-811B-2011-EEF4-CE8DBD517DAA}"/>
              </a:ext>
            </a:extLst>
          </p:cNvPr>
          <p:cNvSpPr/>
          <p:nvPr/>
        </p:nvSpPr>
        <p:spPr>
          <a:xfrm>
            <a:off x="684744" y="1613238"/>
            <a:ext cx="2369926" cy="534131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Mobile data</a:t>
            </a:r>
            <a:r>
              <a:rPr lang="en-US" sz="1200" b="1"/>
              <a:t> t</a:t>
            </a:r>
            <a:r>
              <a:rPr lang="en-US" sz="1200" b="1" kern="1200"/>
              <a:t>raffic increases</a:t>
            </a:r>
            <a:endParaRPr lang="de-CH" sz="1200" b="1" dirty="0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783EDE54-089B-8C79-F0B6-31A76D8F7213}"/>
              </a:ext>
            </a:extLst>
          </p:cNvPr>
          <p:cNvSpPr/>
          <p:nvPr/>
        </p:nvSpPr>
        <p:spPr>
          <a:xfrm>
            <a:off x="684744" y="2731683"/>
            <a:ext cx="2405752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dirty="0"/>
              <a:t>New technologies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050" i="1" dirty="0"/>
              <a:t>shift toward higher frequency bands)</a:t>
            </a:r>
            <a:endParaRPr lang="en-US" sz="1200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032A92B-0A70-0BFD-F16F-FBAA3AD11F86}"/>
              </a:ext>
            </a:extLst>
          </p:cNvPr>
          <p:cNvSpPr txBox="1"/>
          <p:nvPr/>
        </p:nvSpPr>
        <p:spPr>
          <a:xfrm>
            <a:off x="10604380" y="3175408"/>
            <a:ext cx="7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6G</a:t>
            </a:r>
            <a:endParaRPr lang="de-CH" i="1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255024B-DBC5-3C2E-47B6-9CDD8F72EA53}"/>
              </a:ext>
            </a:extLst>
          </p:cNvPr>
          <p:cNvGrpSpPr/>
          <p:nvPr/>
        </p:nvGrpSpPr>
        <p:grpSpPr>
          <a:xfrm>
            <a:off x="3494060" y="1453570"/>
            <a:ext cx="8096250" cy="3813007"/>
            <a:chOff x="3836960" y="1613238"/>
            <a:chExt cx="8096250" cy="3813007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9AD94C6-6F47-2893-D57F-170A46D69B66}"/>
                </a:ext>
              </a:extLst>
            </p:cNvPr>
            <p:cNvSpPr txBox="1"/>
            <p:nvPr/>
          </p:nvSpPr>
          <p:spPr>
            <a:xfrm>
              <a:off x="3836960" y="5210801"/>
              <a:ext cx="659511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800" i="1" dirty="0"/>
                <a:t>Source: https://www.linkedin.com/pulse/understanding-5g-glimpse-6g-evolution-connectivity-dr-manpreet-puri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01D01E96-CC5B-524C-2318-45EAAFAE8975}"/>
                </a:ext>
              </a:extLst>
            </p:cNvPr>
            <p:cNvCxnSpPr>
              <a:cxnSpLocks/>
            </p:cNvCxnSpPr>
            <p:nvPr/>
          </p:nvCxnSpPr>
          <p:spPr>
            <a:xfrm>
              <a:off x="7754343" y="1931912"/>
              <a:ext cx="276388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C0458EC-D013-9F58-5BC2-7B7739607EB9}"/>
                </a:ext>
              </a:extLst>
            </p:cNvPr>
            <p:cNvSpPr txBox="1"/>
            <p:nvPr/>
          </p:nvSpPr>
          <p:spPr>
            <a:xfrm>
              <a:off x="8193052" y="1613238"/>
              <a:ext cx="2410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/>
                <a:t>Currently</a:t>
              </a:r>
              <a:r>
                <a:rPr lang="de-CH" dirty="0"/>
                <a:t> relevant</a:t>
              </a:r>
              <a:r>
                <a:rPr lang="en-US" dirty="0"/>
                <a:t> </a:t>
              </a:r>
              <a:endParaRPr lang="de-CH" i="1" dirty="0"/>
            </a:p>
          </p:txBody>
        </p:sp>
        <p:pic>
          <p:nvPicPr>
            <p:cNvPr id="21" name="Grafik 20" descr="Ein Bild, das Text, Screenshot, Schrift, Design enthält.&#10;&#10;KI-generierte Inhalte können fehlerhaft sein.">
              <a:extLst>
                <a:ext uri="{FF2B5EF4-FFF2-40B4-BE49-F238E27FC236}">
                  <a16:creationId xmlns:a16="http://schemas.microsoft.com/office/drawing/2014/main" id="{5F1E18BC-B13E-B303-5F19-8F9F2C49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960" y="1978783"/>
              <a:ext cx="8096250" cy="3295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0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/>
              <a:t>Motivation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DA793F-DD45-A357-6662-6C32611C03F3}"/>
              </a:ext>
            </a:extLst>
          </p:cNvPr>
          <p:cNvSpPr/>
          <p:nvPr/>
        </p:nvSpPr>
        <p:spPr>
          <a:xfrm rot="5400000">
            <a:off x="1661251" y="2365016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5E3F65C9-811B-2011-EEF4-CE8DBD517DAA}"/>
              </a:ext>
            </a:extLst>
          </p:cNvPr>
          <p:cNvSpPr/>
          <p:nvPr/>
        </p:nvSpPr>
        <p:spPr>
          <a:xfrm>
            <a:off x="684744" y="1613238"/>
            <a:ext cx="2369926" cy="534131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i="1" kern="1200" dirty="0"/>
              <a:t>Mobile data</a:t>
            </a:r>
            <a:r>
              <a:rPr lang="en-US" sz="1200" b="1" i="1" dirty="0"/>
              <a:t> t</a:t>
            </a:r>
            <a:r>
              <a:rPr lang="en-US" sz="1200" b="1" i="1" kern="1200" dirty="0"/>
              <a:t>raffic increases</a:t>
            </a:r>
            <a:endParaRPr lang="de-CH" sz="1200" b="1" i="1" dirty="0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6A46261B-2A64-AE90-0246-AE525FA7168B}"/>
              </a:ext>
            </a:extLst>
          </p:cNvPr>
          <p:cNvSpPr/>
          <p:nvPr/>
        </p:nvSpPr>
        <p:spPr>
          <a:xfrm>
            <a:off x="684744" y="3835689"/>
            <a:ext cx="2369926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200" b="1" dirty="0" err="1"/>
              <a:t>Decrease</a:t>
            </a:r>
            <a:r>
              <a:rPr lang="de-CH" sz="1200" b="1" dirty="0"/>
              <a:t> in </a:t>
            </a:r>
            <a:r>
              <a:rPr lang="de-CH" sz="1200" b="1" dirty="0" err="1"/>
              <a:t>range</a:t>
            </a:r>
            <a:br>
              <a:rPr lang="de-CH" sz="1200" dirty="0"/>
            </a:br>
            <a:r>
              <a:rPr lang="de-CH" sz="1200" dirty="0"/>
              <a:t>(</a:t>
            </a:r>
            <a:r>
              <a:rPr lang="en-US" sz="1050" i="1" dirty="0"/>
              <a:t>stronger atmospheric attenuation)</a:t>
            </a:r>
            <a:endParaRPr lang="de-CH" sz="1050" i="1" dirty="0"/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86F7B4F4-A80F-529E-5A1A-D8BD37DAC2C5}"/>
              </a:ext>
            </a:extLst>
          </p:cNvPr>
          <p:cNvSpPr/>
          <p:nvPr/>
        </p:nvSpPr>
        <p:spPr>
          <a:xfrm rot="5400000">
            <a:off x="1661251" y="3493874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0" name="Grafik 9" descr="Ein Bild, das Screenshot, Text, Diagramm, gelb enthält.&#10;&#10;KI-generierte Inhalte können fehlerhaft sein.">
            <a:extLst>
              <a:ext uri="{FF2B5EF4-FFF2-40B4-BE49-F238E27FC236}">
                <a16:creationId xmlns:a16="http://schemas.microsoft.com/office/drawing/2014/main" id="{5A0B6B50-4187-77BA-6EF2-6F5F3D698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4"/>
          <a:stretch/>
        </p:blipFill>
        <p:spPr>
          <a:xfrm>
            <a:off x="4140591" y="1726562"/>
            <a:ext cx="6816089" cy="326702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7C39EFE-9573-C172-CD33-3AB31CB821AA}"/>
              </a:ext>
            </a:extLst>
          </p:cNvPr>
          <p:cNvSpPr txBox="1"/>
          <p:nvPr/>
        </p:nvSpPr>
        <p:spPr>
          <a:xfrm>
            <a:off x="6470257" y="4843809"/>
            <a:ext cx="31661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i="1" dirty="0"/>
              <a:t>Source: </a:t>
            </a:r>
            <a:r>
              <a:rPr lang="de-CH" sz="800" dirty="0"/>
              <a:t>https://jethrojeff.com/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2A18BBD-58D6-9EDE-1419-F4BCFB898786}"/>
              </a:ext>
            </a:extLst>
          </p:cNvPr>
          <p:cNvSpPr txBox="1"/>
          <p:nvPr/>
        </p:nvSpPr>
        <p:spPr>
          <a:xfrm rot="16200000">
            <a:off x="5226124" y="1644701"/>
            <a:ext cx="241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5G </a:t>
            </a:r>
            <a:r>
              <a:rPr lang="en-US" sz="1400" i="1" dirty="0"/>
              <a:t>(high band CH)</a:t>
            </a:r>
            <a:endParaRPr lang="de-CH" i="1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0770446-BE8A-0B50-6894-57CCA69EC21D}"/>
              </a:ext>
            </a:extLst>
          </p:cNvPr>
          <p:cNvSpPr txBox="1"/>
          <p:nvPr/>
        </p:nvSpPr>
        <p:spPr>
          <a:xfrm rot="16200000">
            <a:off x="5897273" y="1716755"/>
            <a:ext cx="241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4G </a:t>
            </a:r>
            <a:r>
              <a:rPr lang="en-US" sz="1400" i="1" dirty="0"/>
              <a:t>(high band CH)</a:t>
            </a:r>
            <a:endParaRPr lang="de-CH" sz="1400" dirty="0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E71361F4-3E5A-9CA5-9DF4-1841B3B2ABA9}"/>
              </a:ext>
            </a:extLst>
          </p:cNvPr>
          <p:cNvSpPr/>
          <p:nvPr/>
        </p:nvSpPr>
        <p:spPr>
          <a:xfrm>
            <a:off x="684744" y="2731683"/>
            <a:ext cx="2405752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dirty="0"/>
              <a:t>New technologies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050" i="1" dirty="0"/>
              <a:t>shift toward higher frequency bands)</a:t>
            </a:r>
            <a:endParaRPr lang="en-US" sz="1200" i="1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42326E3-2398-0D27-9C9E-9C0B0E5873BF}"/>
              </a:ext>
            </a:extLst>
          </p:cNvPr>
          <p:cNvCxnSpPr>
            <a:cxnSpLocks/>
          </p:cNvCxnSpPr>
          <p:nvPr/>
        </p:nvCxnSpPr>
        <p:spPr>
          <a:xfrm>
            <a:off x="5174275" y="3037743"/>
            <a:ext cx="12827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CDA9489-ED97-FF25-5D9E-B7F28A313371}"/>
              </a:ext>
            </a:extLst>
          </p:cNvPr>
          <p:cNvCxnSpPr>
            <a:cxnSpLocks/>
          </p:cNvCxnSpPr>
          <p:nvPr/>
        </p:nvCxnSpPr>
        <p:spPr>
          <a:xfrm>
            <a:off x="5174276" y="3141811"/>
            <a:ext cx="19723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39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/>
              <a:t>Motivation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DA793F-DD45-A357-6662-6C32611C03F3}"/>
              </a:ext>
            </a:extLst>
          </p:cNvPr>
          <p:cNvSpPr/>
          <p:nvPr/>
        </p:nvSpPr>
        <p:spPr>
          <a:xfrm rot="5400000">
            <a:off x="1661251" y="2365016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6B4E481D-904C-C18A-A540-4136B40C7035}"/>
              </a:ext>
            </a:extLst>
          </p:cNvPr>
          <p:cNvSpPr/>
          <p:nvPr/>
        </p:nvSpPr>
        <p:spPr>
          <a:xfrm>
            <a:off x="617651" y="4951531"/>
            <a:ext cx="2437019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200" b="1" dirty="0"/>
              <a:t>More </a:t>
            </a:r>
            <a:r>
              <a:rPr lang="de-CH" sz="1200" b="1" dirty="0" err="1"/>
              <a:t>antenna</a:t>
            </a:r>
            <a:r>
              <a:rPr lang="de-CH" sz="1200" b="1" dirty="0"/>
              <a:t> </a:t>
            </a:r>
            <a:r>
              <a:rPr lang="de-CH" sz="1200" b="1" dirty="0" err="1"/>
              <a:t>sites</a:t>
            </a:r>
            <a:r>
              <a:rPr lang="de-CH" sz="1200" b="1" dirty="0"/>
              <a:t> </a:t>
            </a:r>
            <a:r>
              <a:rPr lang="de-CH" sz="1200" b="1" dirty="0" err="1"/>
              <a:t>required</a:t>
            </a:r>
            <a:endParaRPr lang="de-CH" sz="1200" b="1" dirty="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050" i="1" dirty="0"/>
              <a:t>~(7,500 </a:t>
            </a:r>
            <a:r>
              <a:rPr lang="de-CH" sz="1050" i="1" dirty="0" err="1"/>
              <a:t>new</a:t>
            </a:r>
            <a:r>
              <a:rPr lang="de-CH" sz="1050" i="1" dirty="0"/>
              <a:t> 5G </a:t>
            </a:r>
            <a:r>
              <a:rPr lang="de-CH" sz="1050" i="1" dirty="0" err="1"/>
              <a:t>sites</a:t>
            </a:r>
            <a:r>
              <a:rPr lang="de-CH" sz="1050" i="1" dirty="0"/>
              <a:t>: CHF 3.2 </a:t>
            </a:r>
            <a:r>
              <a:rPr lang="de-CH" sz="1050" i="1" dirty="0" err="1"/>
              <a:t>bn</a:t>
            </a:r>
            <a:r>
              <a:rPr lang="de-CH" sz="1050" i="1" dirty="0"/>
              <a:t>)</a:t>
            </a:r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86F7B4F4-A80F-529E-5A1A-D8BD37DAC2C5}"/>
              </a:ext>
            </a:extLst>
          </p:cNvPr>
          <p:cNvSpPr/>
          <p:nvPr/>
        </p:nvSpPr>
        <p:spPr>
          <a:xfrm rot="5400000">
            <a:off x="1661251" y="3493874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188D40A2-20C0-20EC-26EF-1D832501F548}"/>
              </a:ext>
            </a:extLst>
          </p:cNvPr>
          <p:cNvSpPr/>
          <p:nvPr/>
        </p:nvSpPr>
        <p:spPr>
          <a:xfrm rot="5400000">
            <a:off x="1661251" y="4597880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723CE35A-9C70-9434-3C79-F06731920C3E}"/>
              </a:ext>
            </a:extLst>
          </p:cNvPr>
          <p:cNvSpPr/>
          <p:nvPr/>
        </p:nvSpPr>
        <p:spPr>
          <a:xfrm>
            <a:off x="684744" y="2731683"/>
            <a:ext cx="2405752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dirty="0"/>
              <a:t>New technologies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050" i="1" dirty="0"/>
              <a:t>shift toward higher frequency bands)</a:t>
            </a:r>
            <a:endParaRPr lang="en-US" sz="1200" i="1" dirty="0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99002B8E-00EA-CA5D-144C-EC3F33242694}"/>
              </a:ext>
            </a:extLst>
          </p:cNvPr>
          <p:cNvSpPr/>
          <p:nvPr/>
        </p:nvSpPr>
        <p:spPr>
          <a:xfrm>
            <a:off x="684744" y="3835689"/>
            <a:ext cx="2369926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200" b="1" dirty="0" err="1"/>
              <a:t>Decrease</a:t>
            </a:r>
            <a:r>
              <a:rPr lang="de-CH" sz="1200" b="1" dirty="0"/>
              <a:t> in </a:t>
            </a:r>
            <a:r>
              <a:rPr lang="de-CH" sz="1200" b="1" dirty="0" err="1"/>
              <a:t>range</a:t>
            </a:r>
            <a:br>
              <a:rPr lang="de-CH" sz="1200" dirty="0"/>
            </a:br>
            <a:r>
              <a:rPr lang="de-CH" sz="1200" dirty="0"/>
              <a:t>(</a:t>
            </a:r>
            <a:r>
              <a:rPr lang="en-US" sz="1050" i="1" dirty="0"/>
              <a:t>stronger atmospheric attenuation)</a:t>
            </a:r>
            <a:endParaRPr lang="de-CH" sz="1050" i="1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B5C47F3-1589-F616-95F8-82E54639027C}"/>
              </a:ext>
            </a:extLst>
          </p:cNvPr>
          <p:cNvGrpSpPr/>
          <p:nvPr/>
        </p:nvGrpSpPr>
        <p:grpSpPr>
          <a:xfrm>
            <a:off x="4558668" y="1631325"/>
            <a:ext cx="6527024" cy="4518256"/>
            <a:chOff x="4620007" y="1291521"/>
            <a:chExt cx="6527024" cy="45182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982D6B8-5219-E6D3-E9BA-9EAC7C80C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0007" y="1291521"/>
              <a:ext cx="6334415" cy="3943854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A26F1B4-068D-7BAF-E5D6-6E3AD5A089A1}"/>
                </a:ext>
              </a:extLst>
            </p:cNvPr>
            <p:cNvSpPr txBox="1"/>
            <p:nvPr/>
          </p:nvSpPr>
          <p:spPr>
            <a:xfrm>
              <a:off x="5035496" y="5471223"/>
              <a:ext cx="61115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/>
                <a:t>Source: Own GIS analysis based on data from </a:t>
              </a:r>
              <a:r>
                <a:rPr lang="de-CH" sz="800" i="1" dirty="0"/>
                <a:t>https://data.geo.admin.ch/browser/index.html#/collections/ch.bakom.standorte-mobilfunkanlagen?.language=en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943C9D6-9883-4B84-CBED-3A7F96CF5B7A}"/>
                </a:ext>
              </a:extLst>
            </p:cNvPr>
            <p:cNvSpPr txBox="1"/>
            <p:nvPr/>
          </p:nvSpPr>
          <p:spPr>
            <a:xfrm>
              <a:off x="5035496" y="5247038"/>
              <a:ext cx="397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400" dirty="0"/>
                <a:t>Status quo: ~15,000 </a:t>
              </a:r>
              <a:r>
                <a:rPr lang="de-CH" sz="1400" dirty="0" err="1"/>
                <a:t>sites</a:t>
              </a:r>
              <a:r>
                <a:rPr lang="de-CH" sz="1400" dirty="0"/>
                <a:t> </a:t>
              </a:r>
              <a:r>
                <a:rPr lang="de-CH" sz="1400" i="1" dirty="0"/>
                <a:t>(&gt; 5 W)</a:t>
              </a: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D27F1492-3420-4842-71DC-939276DC6A7D}"/>
              </a:ext>
            </a:extLst>
          </p:cNvPr>
          <p:cNvSpPr txBox="1"/>
          <p:nvPr/>
        </p:nvSpPr>
        <p:spPr>
          <a:xfrm>
            <a:off x="617651" y="5609688"/>
            <a:ext cx="3531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400" b="1" dirty="0" err="1">
                <a:solidFill>
                  <a:srgbClr val="C00000"/>
                </a:solidFill>
              </a:rPr>
              <a:t>Conclusion</a:t>
            </a:r>
            <a:r>
              <a:rPr lang="de-CH" sz="1400" b="1" dirty="0">
                <a:solidFill>
                  <a:srgbClr val="C00000"/>
                </a:solidFill>
              </a:rPr>
              <a:t>: </a:t>
            </a:r>
            <a:r>
              <a:rPr lang="en-US" sz="1400" b="1" dirty="0">
                <a:solidFill>
                  <a:srgbClr val="C00000"/>
                </a:solidFill>
              </a:rPr>
              <a:t>Large-scale deployment calls for </a:t>
            </a:r>
            <a:r>
              <a:rPr lang="en-US" sz="1400" b="1" u="sng" dirty="0">
                <a:solidFill>
                  <a:srgbClr val="C00000"/>
                </a:solidFill>
              </a:rPr>
              <a:t>efficient</a:t>
            </a:r>
            <a:r>
              <a:rPr lang="en-US" sz="1400" b="1" dirty="0">
                <a:solidFill>
                  <a:srgbClr val="C00000"/>
                </a:solidFill>
              </a:rPr>
              <a:t> planning strategies.</a:t>
            </a:r>
            <a:endParaRPr lang="de-CH" sz="1400" b="1" dirty="0">
              <a:solidFill>
                <a:srgbClr val="C00000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92F64754-497A-68A0-3C36-A48223238B2A}"/>
              </a:ext>
            </a:extLst>
          </p:cNvPr>
          <p:cNvSpPr/>
          <p:nvPr/>
        </p:nvSpPr>
        <p:spPr>
          <a:xfrm>
            <a:off x="684744" y="1613238"/>
            <a:ext cx="2369926" cy="534131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i="1" kern="1200" dirty="0"/>
              <a:t>Mobile data</a:t>
            </a:r>
            <a:r>
              <a:rPr lang="en-US" sz="1200" b="1" i="1" dirty="0"/>
              <a:t> t</a:t>
            </a:r>
            <a:r>
              <a:rPr lang="en-US" sz="1200" b="1" i="1" kern="1200" dirty="0"/>
              <a:t>raffic increases</a:t>
            </a:r>
            <a:endParaRPr lang="de-CH" sz="1200" b="1" i="1" dirty="0"/>
          </a:p>
        </p:txBody>
      </p:sp>
    </p:spTree>
    <p:extLst>
      <p:ext uri="{BB962C8B-B14F-4D97-AF65-F5344CB8AC3E}">
        <p14:creationId xmlns:p14="http://schemas.microsoft.com/office/powerpoint/2010/main" val="318021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24E2E0A-ECF7-6142-C4F7-90CDB660ECE3}"/>
              </a:ext>
            </a:extLst>
          </p:cNvPr>
          <p:cNvGrpSpPr/>
          <p:nvPr/>
        </p:nvGrpSpPr>
        <p:grpSpPr>
          <a:xfrm>
            <a:off x="6735360" y="1648677"/>
            <a:ext cx="2628394" cy="4337207"/>
            <a:chOff x="2494252" y="1570188"/>
            <a:chExt cx="2628394" cy="4337207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BE497FC-08A6-A4BD-E45A-56E2A9E34058}"/>
                </a:ext>
              </a:extLst>
            </p:cNvPr>
            <p:cNvSpPr txBox="1"/>
            <p:nvPr/>
          </p:nvSpPr>
          <p:spPr>
            <a:xfrm>
              <a:off x="2494252" y="5045621"/>
              <a:ext cx="262839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/>
                <a:t>Rooftop</a:t>
              </a:r>
              <a:r>
                <a:rPr lang="de-CH" dirty="0"/>
                <a:t> Site</a:t>
              </a:r>
            </a:p>
            <a:p>
              <a:r>
                <a:rPr lang="de-CH" sz="1400" i="1" dirty="0" err="1"/>
                <a:t>mainly</a:t>
              </a:r>
              <a:r>
                <a:rPr lang="de-CH" sz="1400" i="1" dirty="0"/>
                <a:t> urban </a:t>
              </a:r>
              <a:r>
                <a:rPr lang="de-CH" sz="1400" i="1" dirty="0" err="1"/>
                <a:t>areas</a:t>
              </a:r>
              <a:endParaRPr lang="de-CH" sz="1400" i="1" dirty="0"/>
            </a:p>
            <a:p>
              <a:endParaRPr lang="de-CH" dirty="0"/>
            </a:p>
          </p:txBody>
        </p:sp>
        <p:pic>
          <p:nvPicPr>
            <p:cNvPr id="12" name="Picture 2" descr="Generiertes Bild">
              <a:extLst>
                <a:ext uri="{FF2B5EF4-FFF2-40B4-BE49-F238E27FC236}">
                  <a16:creationId xmlns:a16="http://schemas.microsoft.com/office/drawing/2014/main" id="{D9D5BFD7-B175-932E-FD92-48018707E3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07" r="28338" b="8982"/>
            <a:stretch/>
          </p:blipFill>
          <p:spPr bwMode="auto">
            <a:xfrm>
              <a:off x="2523314" y="1570188"/>
              <a:ext cx="1718225" cy="350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 err="1"/>
              <a:t>Cellular</a:t>
            </a:r>
            <a:r>
              <a:rPr lang="de-CH" b="0" dirty="0"/>
              <a:t> Sites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7D1C10-69D9-7F41-1C07-E539C2E4D56E}"/>
              </a:ext>
            </a:extLst>
          </p:cNvPr>
          <p:cNvGrpSpPr/>
          <p:nvPr/>
        </p:nvGrpSpPr>
        <p:grpSpPr>
          <a:xfrm>
            <a:off x="3526586" y="1914569"/>
            <a:ext cx="2740269" cy="3091908"/>
            <a:chOff x="3526586" y="1914569"/>
            <a:chExt cx="2740269" cy="3091908"/>
          </a:xfrm>
        </p:grpSpPr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B2139948-ABA7-A0C8-0B0E-71B086D1B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6586" y="1914569"/>
              <a:ext cx="2740269" cy="274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1540830-44F7-ED04-3EE7-5F1D5DE2FB20}"/>
                </a:ext>
              </a:extLst>
            </p:cNvPr>
            <p:cNvSpPr txBox="1"/>
            <p:nvPr/>
          </p:nvSpPr>
          <p:spPr>
            <a:xfrm>
              <a:off x="3526586" y="4637145"/>
              <a:ext cx="1254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Building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E438180-18FC-F84B-F3EF-62047AD43004}"/>
              </a:ext>
            </a:extLst>
          </p:cNvPr>
          <p:cNvGrpSpPr/>
          <p:nvPr/>
        </p:nvGrpSpPr>
        <p:grpSpPr>
          <a:xfrm>
            <a:off x="531829" y="1914569"/>
            <a:ext cx="2606019" cy="3887736"/>
            <a:chOff x="531829" y="1914569"/>
            <a:chExt cx="2606019" cy="3887736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C480740-07B3-74F7-906B-86F84F799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829" y="1914569"/>
              <a:ext cx="2535191" cy="2722576"/>
            </a:xfrm>
            <a:prstGeom prst="rect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C4A962CD-B1A3-9C30-BBE7-A99166ED8566}"/>
                </a:ext>
              </a:extLst>
            </p:cNvPr>
            <p:cNvSpPr txBox="1"/>
            <p:nvPr/>
          </p:nvSpPr>
          <p:spPr>
            <a:xfrm>
              <a:off x="531829" y="4601976"/>
              <a:ext cx="26060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CH" dirty="0"/>
                <a:t>Steel </a:t>
              </a:r>
              <a:r>
                <a:rPr lang="de-CH" dirty="0" err="1"/>
                <a:t>structures</a:t>
              </a:r>
              <a:endParaRPr lang="de-CH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Radio Access Network (RAN) Equipment</a:t>
              </a:r>
              <a:endParaRPr lang="de-CH" dirty="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5E024A0-5022-E615-64E8-EFB05020D72B}"/>
              </a:ext>
            </a:extLst>
          </p:cNvPr>
          <p:cNvGrpSpPr/>
          <p:nvPr/>
        </p:nvGrpSpPr>
        <p:grpSpPr>
          <a:xfrm>
            <a:off x="10304005" y="1648677"/>
            <a:ext cx="2102542" cy="4083503"/>
            <a:chOff x="315343" y="1569634"/>
            <a:chExt cx="2102542" cy="4083503"/>
          </a:xfrm>
        </p:grpSpPr>
        <p:pic>
          <p:nvPicPr>
            <p:cNvPr id="14" name="Picture 2" descr="Generiertes Bild">
              <a:extLst>
                <a:ext uri="{FF2B5EF4-FFF2-40B4-BE49-F238E27FC236}">
                  <a16:creationId xmlns:a16="http://schemas.microsoft.com/office/drawing/2014/main" id="{CDFB2C63-F9A7-3317-E690-D39B626B93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1" r="73738" b="8237"/>
            <a:stretch/>
          </p:blipFill>
          <p:spPr bwMode="auto">
            <a:xfrm>
              <a:off x="704081" y="1569634"/>
              <a:ext cx="621021" cy="3498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669F7FD-661E-C648-E3AA-6585FD7E9757}"/>
                </a:ext>
              </a:extLst>
            </p:cNvPr>
            <p:cNvSpPr txBox="1"/>
            <p:nvPr/>
          </p:nvSpPr>
          <p:spPr>
            <a:xfrm>
              <a:off x="315343" y="5068362"/>
              <a:ext cx="2102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Greenfield Site</a:t>
              </a:r>
            </a:p>
            <a:p>
              <a:r>
                <a:rPr lang="de-CH" sz="1400" i="1" dirty="0" err="1"/>
                <a:t>mainly</a:t>
              </a:r>
              <a:r>
                <a:rPr lang="de-CH" sz="1400" i="1" dirty="0"/>
                <a:t> rural </a:t>
              </a:r>
              <a:r>
                <a:rPr lang="de-CH" sz="1400" i="1" dirty="0" err="1"/>
                <a:t>areas</a:t>
              </a:r>
              <a:endParaRPr lang="de-CH" sz="1400" i="1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81678B58-FF3E-BCF5-A294-636C29F78DAB}"/>
              </a:ext>
            </a:extLst>
          </p:cNvPr>
          <p:cNvSpPr txBox="1"/>
          <p:nvPr/>
        </p:nvSpPr>
        <p:spPr>
          <a:xfrm>
            <a:off x="9065725" y="4332495"/>
            <a:ext cx="147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C00000"/>
                </a:solidFill>
              </a:rPr>
              <a:t>Thesis </a:t>
            </a:r>
            <a:r>
              <a:rPr lang="de-CH" dirty="0" err="1">
                <a:solidFill>
                  <a:srgbClr val="C00000"/>
                </a:solidFill>
              </a:rPr>
              <a:t>focus</a:t>
            </a:r>
            <a:endParaRPr lang="de-CH" dirty="0">
              <a:solidFill>
                <a:srgbClr val="C00000"/>
              </a:solidFill>
            </a:endParaRPr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AA1ADD19-D8B9-223B-94FA-0E78D61F7CE7}"/>
              </a:ext>
            </a:extLst>
          </p:cNvPr>
          <p:cNvSpPr/>
          <p:nvPr/>
        </p:nvSpPr>
        <p:spPr>
          <a:xfrm rot="16200000" flipV="1">
            <a:off x="8663920" y="4253033"/>
            <a:ext cx="275353" cy="52825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Multiplikationszeichen 18">
            <a:extLst>
              <a:ext uri="{FF2B5EF4-FFF2-40B4-BE49-F238E27FC236}">
                <a16:creationId xmlns:a16="http://schemas.microsoft.com/office/drawing/2014/main" id="{B5485A35-0FB8-85D6-D862-7C2AFB3500E7}"/>
              </a:ext>
            </a:extLst>
          </p:cNvPr>
          <p:cNvSpPr/>
          <p:nvPr/>
        </p:nvSpPr>
        <p:spPr>
          <a:xfrm>
            <a:off x="10472781" y="1504649"/>
            <a:ext cx="1060944" cy="4250194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0" name="Multiplikationszeichen 19">
            <a:extLst>
              <a:ext uri="{FF2B5EF4-FFF2-40B4-BE49-F238E27FC236}">
                <a16:creationId xmlns:a16="http://schemas.microsoft.com/office/drawing/2014/main" id="{4F33D6EB-616A-5E45-40EA-173044ADA027}"/>
              </a:ext>
            </a:extLst>
          </p:cNvPr>
          <p:cNvSpPr/>
          <p:nvPr/>
        </p:nvSpPr>
        <p:spPr>
          <a:xfrm>
            <a:off x="7005072" y="2087760"/>
            <a:ext cx="1060944" cy="159000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77B0AB8-D14C-010C-C96B-5297253C0E95}"/>
              </a:ext>
            </a:extLst>
          </p:cNvPr>
          <p:cNvCxnSpPr>
            <a:cxnSpLocks/>
          </p:cNvCxnSpPr>
          <p:nvPr/>
        </p:nvCxnSpPr>
        <p:spPr>
          <a:xfrm>
            <a:off x="1951983" y="1497199"/>
            <a:ext cx="95372" cy="51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F22F62F4-7859-0A48-4E07-6DEBCF3721C8}"/>
              </a:ext>
            </a:extLst>
          </p:cNvPr>
          <p:cNvSpPr txBox="1"/>
          <p:nvPr/>
        </p:nvSpPr>
        <p:spPr>
          <a:xfrm>
            <a:off x="1881158" y="1231044"/>
            <a:ext cx="122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 err="1"/>
              <a:t>Antennas</a:t>
            </a:r>
            <a:endParaRPr lang="de-CH" sz="1400" i="1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16ABB49-05BF-30AF-4C64-AB4217819107}"/>
              </a:ext>
            </a:extLst>
          </p:cNvPr>
          <p:cNvCxnSpPr>
            <a:cxnSpLocks/>
          </p:cNvCxnSpPr>
          <p:nvPr/>
        </p:nvCxnSpPr>
        <p:spPr>
          <a:xfrm flipH="1">
            <a:off x="926239" y="1525341"/>
            <a:ext cx="34313" cy="1865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DFF6DC7-286F-C0AB-FD42-E6B85218DDC3}"/>
              </a:ext>
            </a:extLst>
          </p:cNvPr>
          <p:cNvSpPr txBox="1"/>
          <p:nvPr/>
        </p:nvSpPr>
        <p:spPr>
          <a:xfrm>
            <a:off x="379102" y="1193948"/>
            <a:ext cx="2045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/>
              <a:t>Base Station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E570104-DC6B-D22E-2EFE-4CFAFDF5DDF9}"/>
              </a:ext>
            </a:extLst>
          </p:cNvPr>
          <p:cNvCxnSpPr>
            <a:cxnSpLocks/>
          </p:cNvCxnSpPr>
          <p:nvPr/>
        </p:nvCxnSpPr>
        <p:spPr>
          <a:xfrm flipH="1">
            <a:off x="1881158" y="1498476"/>
            <a:ext cx="1038317" cy="1726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7BFAFAC-F240-94DE-DA47-54899F0228B1}"/>
              </a:ext>
            </a:extLst>
          </p:cNvPr>
          <p:cNvSpPr txBox="1"/>
          <p:nvPr/>
        </p:nvSpPr>
        <p:spPr>
          <a:xfrm>
            <a:off x="2907703" y="1246482"/>
            <a:ext cx="122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/>
              <a:t>Pole</a:t>
            </a: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6AF78AC1-5D43-69B1-F2FB-9B5D89DCBBDE}"/>
              </a:ext>
            </a:extLst>
          </p:cNvPr>
          <p:cNvCxnSpPr>
            <a:cxnSpLocks/>
          </p:cNvCxnSpPr>
          <p:nvPr/>
        </p:nvCxnSpPr>
        <p:spPr>
          <a:xfrm>
            <a:off x="1942308" y="1489586"/>
            <a:ext cx="832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7DA562B-B26B-EE09-5859-22A59A012F7D}"/>
              </a:ext>
            </a:extLst>
          </p:cNvPr>
          <p:cNvCxnSpPr>
            <a:cxnSpLocks/>
          </p:cNvCxnSpPr>
          <p:nvPr/>
        </p:nvCxnSpPr>
        <p:spPr>
          <a:xfrm flipH="1">
            <a:off x="1633045" y="1482324"/>
            <a:ext cx="313615" cy="564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2A7A58C-A346-A9DE-EC5B-905FDD174A3B}"/>
              </a:ext>
            </a:extLst>
          </p:cNvPr>
          <p:cNvCxnSpPr>
            <a:cxnSpLocks/>
          </p:cNvCxnSpPr>
          <p:nvPr/>
        </p:nvCxnSpPr>
        <p:spPr>
          <a:xfrm flipH="1">
            <a:off x="1934696" y="1493326"/>
            <a:ext cx="11964" cy="821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C1521562-D3ED-2E1F-DE56-AC229B18A770}"/>
              </a:ext>
            </a:extLst>
          </p:cNvPr>
          <p:cNvCxnSpPr>
            <a:cxnSpLocks/>
          </p:cNvCxnSpPr>
          <p:nvPr/>
        </p:nvCxnSpPr>
        <p:spPr>
          <a:xfrm>
            <a:off x="2921189" y="1501725"/>
            <a:ext cx="7741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4A7A0423-F03D-D73D-D315-BB396543E625}"/>
              </a:ext>
            </a:extLst>
          </p:cNvPr>
          <p:cNvSpPr txBox="1"/>
          <p:nvPr/>
        </p:nvSpPr>
        <p:spPr>
          <a:xfrm>
            <a:off x="6292057" y="3206506"/>
            <a:ext cx="2957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/>
              <a:t>=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66E99DE-6658-FFB3-5959-EDC602B09264}"/>
              </a:ext>
            </a:extLst>
          </p:cNvPr>
          <p:cNvSpPr txBox="1"/>
          <p:nvPr/>
        </p:nvSpPr>
        <p:spPr>
          <a:xfrm>
            <a:off x="3126276" y="3159236"/>
            <a:ext cx="2957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85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280469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/>
              <a:t>Problem Statement: </a:t>
            </a:r>
            <a:r>
              <a:rPr lang="de-DE" b="0" dirty="0" err="1"/>
              <a:t>Conventional</a:t>
            </a:r>
            <a:r>
              <a:rPr lang="de-DE" b="0" dirty="0"/>
              <a:t> Site </a:t>
            </a:r>
            <a:r>
              <a:rPr lang="de-DE" b="0" dirty="0" err="1"/>
              <a:t>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60" y="1182004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F3EDB7E5-B7AD-AB4E-5800-592AC708C697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Inhaltsplatzhalter 6">
            <a:extLst>
              <a:ext uri="{FF2B5EF4-FFF2-40B4-BE49-F238E27FC236}">
                <a16:creationId xmlns:a16="http://schemas.microsoft.com/office/drawing/2014/main" id="{7792D8E5-DF2F-2186-E630-9CE6ED664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5"/>
            <a:ext cx="10651596" cy="21113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Site Survey: </a:t>
            </a:r>
            <a:r>
              <a:rPr lang="en-US" dirty="0"/>
              <a:t>Site inspection with the provider, building owner, and a team of specialists</a:t>
            </a:r>
          </a:p>
          <a:p>
            <a:r>
              <a:rPr lang="de-CH" dirty="0" err="1"/>
              <a:t>Drone-based</a:t>
            </a:r>
            <a:r>
              <a:rPr lang="de-CH" dirty="0"/>
              <a:t> environmental </a:t>
            </a:r>
            <a:r>
              <a:rPr lang="de-CH" dirty="0" err="1"/>
              <a:t>capture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non-</a:t>
            </a:r>
            <a:r>
              <a:rPr lang="de-CH" dirty="0" err="1"/>
              <a:t>ionizing</a:t>
            </a:r>
            <a:r>
              <a:rPr lang="de-CH" dirty="0"/>
              <a:t> </a:t>
            </a:r>
            <a:r>
              <a:rPr lang="de-CH" dirty="0" err="1"/>
              <a:t>radiation</a:t>
            </a:r>
            <a:r>
              <a:rPr lang="de-CH" dirty="0"/>
              <a:t> (NIR) </a:t>
            </a:r>
            <a:r>
              <a:rPr lang="de-CH" dirty="0" err="1"/>
              <a:t>calculation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B</a:t>
            </a:r>
            <a:r>
              <a:rPr lang="de-CH" dirty="0"/>
              <a:t>uilding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en-US" dirty="0"/>
              <a:t>by-product</a:t>
            </a:r>
            <a:endParaRPr lang="de-CH" dirty="0"/>
          </a:p>
          <a:p>
            <a:r>
              <a:rPr lang="en-US" dirty="0"/>
              <a:t>Geodetic survey with GNSS and total station</a:t>
            </a:r>
          </a:p>
          <a:p>
            <a:r>
              <a:rPr lang="en-US" dirty="0"/>
              <a:t>Attempt to organize existing building drawings</a:t>
            </a:r>
          </a:p>
          <a:p>
            <a:endParaRPr lang="en-US" dirty="0"/>
          </a:p>
        </p:txBody>
      </p:sp>
      <p:pic>
        <p:nvPicPr>
          <p:cNvPr id="8196" name="Picture 4" descr="Generiertes Bild">
            <a:extLst>
              <a:ext uri="{FF2B5EF4-FFF2-40B4-BE49-F238E27FC236}">
                <a16:creationId xmlns:a16="http://schemas.microsoft.com/office/drawing/2014/main" id="{417DF180-7076-A788-E19D-4AD281C8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3" y="4039245"/>
            <a:ext cx="3314700" cy="22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51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724801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/>
              <a:t>Problem Statement: Conventional Site 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60" y="1182004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308" y="1307139"/>
            <a:ext cx="1686207" cy="1328493"/>
          </a:xfrm>
          <a:prstGeom prst="rect">
            <a:avLst/>
          </a:prstGeom>
        </p:spPr>
      </p:pic>
      <p:sp>
        <p:nvSpPr>
          <p:cNvPr id="2066" name="Textfeld 2065">
            <a:extLst>
              <a:ext uri="{FF2B5EF4-FFF2-40B4-BE49-F238E27FC236}">
                <a16:creationId xmlns:a16="http://schemas.microsoft.com/office/drawing/2014/main" id="{D3DD8119-E31A-9A44-A45A-20527EB17ED2}"/>
              </a:ext>
            </a:extLst>
          </p:cNvPr>
          <p:cNvSpPr txBox="1"/>
          <p:nvPr/>
        </p:nvSpPr>
        <p:spPr>
          <a:xfrm>
            <a:off x="7384706" y="5814558"/>
            <a:ext cx="3082412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600" dirty="0"/>
              <a:t>2D CAD Drawing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i="1" dirty="0"/>
              <a:t>Building Reconstruction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i="1" dirty="0" err="1"/>
              <a:t>Simplified</a:t>
            </a:r>
            <a:r>
              <a:rPr lang="de-CH" sz="1200" i="1" dirty="0"/>
              <a:t> Technical </a:t>
            </a:r>
            <a:r>
              <a:rPr lang="de-CH" sz="1200" i="1" dirty="0" err="1"/>
              <a:t>Representation</a:t>
            </a:r>
            <a:endParaRPr lang="de-CH" sz="1200" i="1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3241456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38" name="Inhaltsplatzhalter 6">
            <a:extLst>
              <a:ext uri="{FF2B5EF4-FFF2-40B4-BE49-F238E27FC236}">
                <a16:creationId xmlns:a16="http://schemas.microsoft.com/office/drawing/2014/main" id="{3EB1CE87-A946-4CE5-85D9-9214B4EB1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4"/>
            <a:ext cx="10698163" cy="288316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Schematic Design: </a:t>
            </a:r>
            <a:r>
              <a:rPr lang="en-US" dirty="0"/>
              <a:t>Preparation for building permit application</a:t>
            </a:r>
          </a:p>
          <a:p>
            <a:pPr marL="0" indent="0">
              <a:buNone/>
            </a:pPr>
            <a:r>
              <a:rPr lang="de-CH" b="1" dirty="0"/>
              <a:t>Computer-</a:t>
            </a:r>
            <a:r>
              <a:rPr lang="de-CH" b="1" dirty="0" err="1"/>
              <a:t>Aided</a:t>
            </a:r>
            <a:r>
              <a:rPr lang="de-CH" b="1" dirty="0"/>
              <a:t> Design (CAD): </a:t>
            </a:r>
            <a:r>
              <a:rPr lang="de-CH" dirty="0"/>
              <a:t>Software </a:t>
            </a:r>
            <a:r>
              <a:rPr lang="de-CH" dirty="0" err="1"/>
              <a:t>for</a:t>
            </a:r>
            <a:r>
              <a:rPr lang="de-CH" dirty="0"/>
              <a:t> 2D/3D </a:t>
            </a:r>
            <a:r>
              <a:rPr lang="de-CH" dirty="0" err="1"/>
              <a:t>drawings</a:t>
            </a:r>
            <a:endParaRPr lang="de-CH" dirty="0"/>
          </a:p>
          <a:p>
            <a:pPr marL="0" indent="0">
              <a:buNone/>
            </a:pPr>
            <a:r>
              <a:rPr lang="en-US" b="1" dirty="0"/>
              <a:t>Average Case: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Scanning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building</a:t>
            </a:r>
            <a:r>
              <a:rPr lang="de-CH" dirty="0"/>
              <a:t> </a:t>
            </a:r>
            <a:r>
              <a:rPr lang="de-CH" dirty="0" err="1"/>
              <a:t>drawings</a:t>
            </a:r>
            <a:endParaRPr lang="de-CH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CAD-vectorization of digitalized building drawing (tracing)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Worst Case</a:t>
            </a:r>
          </a:p>
          <a:p>
            <a:pPr marL="0" indent="0">
              <a:buNone/>
            </a:pPr>
            <a:r>
              <a:rPr lang="en-US" dirty="0"/>
              <a:t>1. Draw building from scratch with geodetic survey data </a:t>
            </a:r>
          </a:p>
          <a:p>
            <a:pPr marL="0" indent="0">
              <a:buNone/>
            </a:pPr>
            <a:endParaRPr lang="en-US" b="1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0FA7804-F0DF-5CED-D830-455871B7527B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03712086-153E-9719-B1B7-250C1556A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706" y="2344746"/>
            <a:ext cx="4440324" cy="34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854669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37B593CA-B2C5-1A9C-508F-FBAB69493853}"/>
              </a:ext>
            </a:extLst>
          </p:cNvPr>
          <p:cNvSpPr txBox="1"/>
          <p:nvPr/>
        </p:nvSpPr>
        <p:spPr>
          <a:xfrm>
            <a:off x="8363494" y="5760774"/>
            <a:ext cx="2943607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600" dirty="0"/>
              <a:t>2D CAD Drawing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i="1" dirty="0" err="1"/>
              <a:t>Detailed</a:t>
            </a:r>
            <a:r>
              <a:rPr lang="de-CH" sz="1200" i="1" dirty="0"/>
              <a:t> </a:t>
            </a:r>
            <a:r>
              <a:rPr lang="de-CH" sz="1200" i="1" dirty="0" err="1"/>
              <a:t>technical</a:t>
            </a:r>
            <a:r>
              <a:rPr lang="de-CH" sz="1200" i="1" dirty="0"/>
              <a:t> </a:t>
            </a:r>
            <a:r>
              <a:rPr lang="de-CH" sz="1200" i="1" dirty="0" err="1"/>
              <a:t>representation</a:t>
            </a:r>
            <a:endParaRPr lang="de-CH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i="1" dirty="0"/>
              <a:t>Bill </a:t>
            </a:r>
            <a:r>
              <a:rPr lang="de-CH" sz="1200" i="1" dirty="0" err="1"/>
              <a:t>of</a:t>
            </a:r>
            <a:r>
              <a:rPr lang="de-CH" sz="1200" i="1" dirty="0"/>
              <a:t> Materials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/>
              <a:t>Problem Statement: </a:t>
            </a:r>
            <a:r>
              <a:rPr lang="de-DE" b="0" dirty="0" err="1"/>
              <a:t>Conventional</a:t>
            </a:r>
            <a:r>
              <a:rPr lang="de-DE" b="0" dirty="0"/>
              <a:t> Site </a:t>
            </a:r>
            <a:r>
              <a:rPr lang="de-DE" b="0" dirty="0" err="1"/>
              <a:t>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03.04.2025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60" y="1182004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308" y="1307139"/>
            <a:ext cx="1686207" cy="1328493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3241456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567912-12E4-9AA3-A124-FD7BDFFAB002}"/>
              </a:ext>
            </a:extLst>
          </p:cNvPr>
          <p:cNvCxnSpPr>
            <a:cxnSpLocks/>
          </p:cNvCxnSpPr>
          <p:nvPr/>
        </p:nvCxnSpPr>
        <p:spPr>
          <a:xfrm>
            <a:off x="5913972" y="2062775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43" name="Inhaltsplatzhalter 6">
            <a:extLst>
              <a:ext uri="{FF2B5EF4-FFF2-40B4-BE49-F238E27FC236}">
                <a16:creationId xmlns:a16="http://schemas.microsoft.com/office/drawing/2014/main" id="{0A394FBF-C534-69D6-2B1F-458D77BE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4"/>
            <a:ext cx="4838170" cy="31493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Technical Design: </a:t>
            </a:r>
            <a:r>
              <a:rPr lang="en-US" dirty="0"/>
              <a:t>Preparation for execution</a:t>
            </a:r>
          </a:p>
          <a:p>
            <a:r>
              <a:rPr lang="en-US" dirty="0"/>
              <a:t>Planning of steel structure and RAN equipment.</a:t>
            </a:r>
          </a:p>
          <a:p>
            <a:r>
              <a:rPr lang="en-US" dirty="0"/>
              <a:t>Bills of materials must be manually derived from the drawings</a:t>
            </a:r>
          </a:p>
          <a:p>
            <a:r>
              <a:rPr lang="de-CH" dirty="0"/>
              <a:t>High </a:t>
            </a:r>
            <a:r>
              <a:rPr lang="de-CH" dirty="0" err="1"/>
              <a:t>component</a:t>
            </a:r>
            <a:r>
              <a:rPr lang="de-CH" dirty="0"/>
              <a:t> </a:t>
            </a:r>
            <a:r>
              <a:rPr lang="de-CH" dirty="0" err="1"/>
              <a:t>density</a:t>
            </a:r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standardized</a:t>
            </a:r>
            <a:r>
              <a:rPr lang="de-CH" dirty="0"/>
              <a:t>, modular </a:t>
            </a:r>
            <a:r>
              <a:rPr lang="de-CH" dirty="0" err="1"/>
              <a:t>components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F3EDB7E5-B7AD-AB4E-5800-592AC708C697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958E661-1ADB-D8A9-B0CA-2008C6330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8421" y="1264217"/>
            <a:ext cx="1357361" cy="14659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45C475B-E515-DEFF-E609-EBD1D0C59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4618" y="2226831"/>
            <a:ext cx="3272191" cy="3533943"/>
          </a:xfrm>
          <a:prstGeom prst="rect">
            <a:avLst/>
          </a:prstGeom>
        </p:spPr>
      </p:pic>
      <p:pic>
        <p:nvPicPr>
          <p:cNvPr id="11" name="Grafik 10" descr="Ein Bild, das Himmel, draußen enthält.&#10;&#10;KI-generierte Inhalte können fehlerhaft sein.">
            <a:extLst>
              <a:ext uri="{FF2B5EF4-FFF2-40B4-BE49-F238E27FC236}">
                <a16:creationId xmlns:a16="http://schemas.microsoft.com/office/drawing/2014/main" id="{DBC85EBD-281B-4F5A-4640-68D838884F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8279"/>
          <a:stretch/>
        </p:blipFill>
        <p:spPr>
          <a:xfrm rot="5400000">
            <a:off x="5233536" y="3546996"/>
            <a:ext cx="3387553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9320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esentation1" id="{AB4D9802-7960-4DE2-BEDA-2311032A0BFD}" vid="{A3EFF042-725A-4DCF-87B2-5406192DDF57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Scan-to-BIM_for_Telecom_Site_Planning</Template>
  <TotalTime>0</TotalTime>
  <Words>2664</Words>
  <Application>Microsoft Office PowerPoint</Application>
  <PresentationFormat>Breitbild</PresentationFormat>
  <Paragraphs>474</Paragraphs>
  <Slides>25</Slides>
  <Notes>25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Symbol</vt:lpstr>
      <vt:lpstr>Wingdings</vt:lpstr>
      <vt:lpstr>ETH Zürich</vt:lpstr>
      <vt:lpstr>Automating Scan-to-BIM for Telecom Site Planning</vt:lpstr>
      <vt:lpstr>Motivation</vt:lpstr>
      <vt:lpstr>Motivation</vt:lpstr>
      <vt:lpstr>Motivation</vt:lpstr>
      <vt:lpstr>Motivation</vt:lpstr>
      <vt:lpstr>Cellular Sites</vt:lpstr>
      <vt:lpstr>Problem Statement: Conventional Site Planning</vt:lpstr>
      <vt:lpstr>Problem Statement: Conventional Site Planning</vt:lpstr>
      <vt:lpstr>Problem Statement: Conventional Site Planning</vt:lpstr>
      <vt:lpstr>Problem Statement: Conventional Site Planning</vt:lpstr>
      <vt:lpstr>Proposed Solution: Model-Based Site Planning</vt:lpstr>
      <vt:lpstr>Proposed Solution: Model-Based Site Planning</vt:lpstr>
      <vt:lpstr>Research Questions</vt:lpstr>
      <vt:lpstr>Design Science Research Methodology (DSRM) by Peffers et al. (2007) </vt:lpstr>
      <vt:lpstr>Design Science Research Methodology (DSRM) by Peffers et al. (2007) </vt:lpstr>
      <vt:lpstr>Design Science Research Methodology (DSRM) by Peffers et al. (2007) </vt:lpstr>
      <vt:lpstr>Design Science Research Methodology (DSRM) by Peffers et al. (2007) </vt:lpstr>
      <vt:lpstr>Scan-to-BIM Framework</vt:lpstr>
      <vt:lpstr>Scan-to-BIM Framework</vt:lpstr>
      <vt:lpstr>Scan-to-BIM Framework</vt:lpstr>
      <vt:lpstr>Scan-to-BIM Framework</vt:lpstr>
      <vt:lpstr>Scan-to-BIM Framework</vt:lpstr>
      <vt:lpstr>Where am I standing?</vt:lpstr>
      <vt:lpstr>Thank you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Jeffrey Leisi</dc:creator>
  <cp:lastModifiedBy>Florian Mohler</cp:lastModifiedBy>
  <cp:revision>40</cp:revision>
  <dcterms:created xsi:type="dcterms:W3CDTF">2025-03-29T08:07:48Z</dcterms:created>
  <dcterms:modified xsi:type="dcterms:W3CDTF">2025-04-03T05:37:54Z</dcterms:modified>
</cp:coreProperties>
</file>